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632" r:id="rId2"/>
    <p:sldId id="648" r:id="rId3"/>
    <p:sldId id="767" r:id="rId4"/>
    <p:sldId id="867" r:id="rId5"/>
    <p:sldId id="706" r:id="rId6"/>
    <p:sldId id="768" r:id="rId7"/>
    <p:sldId id="790" r:id="rId8"/>
    <p:sldId id="769" r:id="rId9"/>
    <p:sldId id="868" r:id="rId10"/>
    <p:sldId id="715" r:id="rId11"/>
    <p:sldId id="770" r:id="rId12"/>
    <p:sldId id="789" r:id="rId13"/>
    <p:sldId id="772" r:id="rId14"/>
    <p:sldId id="778" r:id="rId15"/>
    <p:sldId id="773" r:id="rId16"/>
    <p:sldId id="775" r:id="rId17"/>
    <p:sldId id="1167" r:id="rId18"/>
    <p:sldId id="714" r:id="rId19"/>
    <p:sldId id="869" r:id="rId20"/>
    <p:sldId id="780" r:id="rId21"/>
    <p:sldId id="713" r:id="rId22"/>
    <p:sldId id="776" r:id="rId23"/>
    <p:sldId id="777" r:id="rId24"/>
    <p:sldId id="779" r:id="rId25"/>
    <p:sldId id="781" r:id="rId26"/>
    <p:sldId id="782" r:id="rId27"/>
    <p:sldId id="784" r:id="rId28"/>
    <p:sldId id="783" r:id="rId29"/>
    <p:sldId id="787" r:id="rId30"/>
    <p:sldId id="786" r:id="rId31"/>
    <p:sldId id="1166" r:id="rId32"/>
    <p:sldId id="1165" r:id="rId33"/>
    <p:sldId id="702" r:id="rId34"/>
    <p:sldId id="703" r:id="rId35"/>
  </p:sldIdLst>
  <p:sldSz cx="9144000" cy="6858000" type="screen4x3"/>
  <p:notesSz cx="6669088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75"/>
    <a:srgbClr val="FFCCCC"/>
    <a:srgbClr val="8E0000"/>
    <a:srgbClr val="FFBDBD"/>
    <a:srgbClr val="CC6600"/>
    <a:srgbClr val="4A6194"/>
    <a:srgbClr val="0066CC"/>
    <a:srgbClr val="00CC00"/>
    <a:srgbClr val="6600CC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0" autoAdjust="0"/>
    <p:restoredTop sz="94148" autoAdjust="0"/>
  </p:normalViewPr>
  <p:slideViewPr>
    <p:cSldViewPr>
      <p:cViewPr varScale="1">
        <p:scale>
          <a:sx n="104" d="100"/>
          <a:sy n="104" d="100"/>
        </p:scale>
        <p:origin x="22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8C382E9-E5ED-4CED-B6BC-23B4AA5643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9321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3C7CC32-617A-4543-9F16-0492C8AD01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3298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C7CC32-617A-4543-9F16-0492C8AD01FA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364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C7CC32-617A-4543-9F16-0492C8AD01FA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468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4C1E9-341E-47A5-AC3A-D9E2B75F85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B478B-1B83-4F62-9152-5F83492182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21488" y="188913"/>
            <a:ext cx="2236787" cy="63738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88913"/>
            <a:ext cx="6561138" cy="63738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8E164-0165-4B37-AF99-AD7B6ECE173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88913"/>
            <a:ext cx="8928100" cy="5461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23F4B-D0D5-4898-8A05-343EBDC5E87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defRPr b="1">
                <a:latin typeface="맑은 고딕" pitchFamily="50" charset="-127"/>
                <a:ea typeface="맑은 고딕" pitchFamily="50" charset="-127"/>
              </a:defRPr>
            </a:lvl1pPr>
            <a:lvl2pPr marL="648000" indent="-216000">
              <a:buClr>
                <a:schemeClr val="accent6">
                  <a:lumMod val="50000"/>
                </a:schemeClr>
              </a:buClr>
              <a:defRPr sz="20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008000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800" b="1">
                <a:latin typeface="맑은 고딕" pitchFamily="50" charset="-127"/>
                <a:ea typeface="맑은 고딕" pitchFamily="50" charset="-127"/>
              </a:defRPr>
            </a:lvl4pPr>
            <a:lvl5pPr>
              <a:defRPr sz="1800"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7C9E6-AAC5-4CE3-AEB9-B27125AB2F7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CB472-C4C4-477E-8AC0-53956F9811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81EA1-F96D-428B-BAD9-77C664AB88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81765-32A9-43A2-A13B-73A4EFC8A2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0" y="6597352"/>
            <a:ext cx="533400" cy="23518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C69D1-562B-4BA3-B970-F557F71732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63119-A075-4A06-B8B9-191AF54DF5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034A6-DBBC-48F1-A09B-6AF30E1274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30B49-4FB7-4305-BEBF-6D643FD066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6500813"/>
            <a:ext cx="72326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55672"/>
            <a:ext cx="8928100" cy="80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981075"/>
            <a:ext cx="8950325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34150"/>
            <a:ext cx="533400" cy="28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accent6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C53A76-8A71-4B64-A76C-1B97F54C0D9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512359"/>
            <a:ext cx="226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꿈     은 이루어진다</a:t>
            </a:r>
            <a:endParaRPr lang="ko-KR" altLang="en-US" dirty="0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포인트가 5개인 별 9"/>
          <p:cNvSpPr/>
          <p:nvPr userDrawn="1"/>
        </p:nvSpPr>
        <p:spPr>
          <a:xfrm>
            <a:off x="286457" y="6453336"/>
            <a:ext cx="360040" cy="380578"/>
          </a:xfrm>
          <a:prstGeom prst="star5">
            <a:avLst/>
          </a:prstGeom>
          <a:solidFill>
            <a:srgbClr val="FF0000"/>
          </a:solidFill>
          <a:ln w="31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534222"/>
            <a:ext cx="1296144" cy="29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zoom/>
  </p:transition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v"/>
        <a:defRPr kumimoji="1" sz="24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Font typeface="Wingdings" pitchFamily="2" charset="2"/>
        <a:buChar char="§"/>
        <a:defRPr kumimoji="1" sz="20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800" b="1">
          <a:solidFill>
            <a:schemeClr val="tx1">
              <a:lumMod val="65000"/>
              <a:lumOff val="35000"/>
            </a:schemeClr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5pPr>
      <a:lvl6pPr marL="25146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microsoft.com/office/2007/relationships/hdphoto" Target="../media/hdphoto1.wdp"/><Relationship Id="rId3" Type="http://schemas.openxmlformats.org/officeDocument/2006/relationships/image" Target="../media/image571.png"/><Relationship Id="rId7" Type="http://schemas.openxmlformats.org/officeDocument/2006/relationships/image" Target="../media/image55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58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1.png"/><Relationship Id="rId5" Type="http://schemas.openxmlformats.org/officeDocument/2006/relationships/image" Target="../media/image5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6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60.png"/><Relationship Id="rId5" Type="http://schemas.openxmlformats.org/officeDocument/2006/relationships/image" Target="../media/image62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740.png"/><Relationship Id="rId12" Type="http://schemas.openxmlformats.org/officeDocument/2006/relationships/image" Target="../media/image80.png"/><Relationship Id="rId16" Type="http://schemas.openxmlformats.org/officeDocument/2006/relationships/image" Target="../media/image730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9.png"/><Relationship Id="rId15" Type="http://schemas.openxmlformats.org/officeDocument/2006/relationships/image" Target="../media/image610.png"/><Relationship Id="rId10" Type="http://schemas.openxmlformats.org/officeDocument/2006/relationships/image" Target="../media/image780.png"/><Relationship Id="rId19" Type="http://schemas.openxmlformats.org/officeDocument/2006/relationships/image" Target="../media/image561.png"/><Relationship Id="rId4" Type="http://schemas.openxmlformats.org/officeDocument/2006/relationships/image" Target="../media/image551.png"/><Relationship Id="rId9" Type="http://schemas.openxmlformats.org/officeDocument/2006/relationships/image" Target="../media/image770.png"/><Relationship Id="rId1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05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1BE838-21C4-44E0-A59C-8FA45DC8143D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6461624" y="6525344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뉴욕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타임스퀘어의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폭설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실외, 의자, 식탁이(가) 표시된 사진&#10;&#10;자동 생성된 설명">
            <a:extLst>
              <a:ext uri="{FF2B5EF4-FFF2-40B4-BE49-F238E27FC236}">
                <a16:creationId xmlns:a16="http://schemas.microsoft.com/office/drawing/2014/main" id="{D4E6427A-3B58-4E30-B441-EC632F80E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98"/>
            <a:ext cx="9144000" cy="5876004"/>
          </a:xfrm>
          <a:prstGeom prst="rect">
            <a:avLst/>
          </a:prstGeom>
        </p:spPr>
      </p:pic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157788"/>
            <a:ext cx="6400800" cy="1000125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eaLnBrk="1" hangingPunct="1">
              <a:defRPr/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두원공과대학교 컴퓨터공학과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학년</a:t>
            </a:r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755576" y="732805"/>
            <a:ext cx="7514232" cy="1616075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algn="ctr">
              <a:defRPr/>
            </a:pPr>
            <a:r>
              <a:rPr lang="ko-KR" altLang="en-US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기초전기전자</a:t>
            </a:r>
            <a:b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(Basic Electronics)</a:t>
            </a:r>
            <a:endParaRPr lang="ko-KR" altLang="en-US" sz="40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전기의 개념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접지</a:t>
            </a:r>
            <a:r>
              <a:rPr lang="en-US" altLang="ko-KR" dirty="0"/>
              <a:t>(</a:t>
            </a:r>
            <a:r>
              <a:rPr lang="ko-KR" altLang="en-US" dirty="0"/>
              <a:t>接地</a:t>
            </a:r>
            <a:r>
              <a:rPr lang="en-US" altLang="ko-KR" dirty="0"/>
              <a:t>, Ground, Earth)</a:t>
            </a:r>
          </a:p>
          <a:p>
            <a:pPr lvl="1"/>
            <a:r>
              <a:rPr lang="ko-KR" altLang="en-US" dirty="0"/>
              <a:t>전기 회로나 전기 기기 따위를 도체</a:t>
            </a:r>
            <a:r>
              <a:rPr lang="en-US" altLang="ko-KR" dirty="0"/>
              <a:t>(</a:t>
            </a:r>
            <a:r>
              <a:rPr lang="ko-KR" altLang="en-US" dirty="0"/>
              <a:t>접지전극</a:t>
            </a:r>
            <a:r>
              <a:rPr lang="en-US" altLang="ko-KR" dirty="0"/>
              <a:t>;grounding electrode)</a:t>
            </a:r>
            <a:r>
              <a:rPr lang="ko-KR" altLang="en-US" dirty="0"/>
              <a:t>로 땅에 연결하는 장치</a:t>
            </a:r>
            <a:endParaRPr lang="en-US" altLang="ko-KR" dirty="0"/>
          </a:p>
          <a:p>
            <a:pPr lvl="1"/>
            <a:r>
              <a:rPr lang="ko-KR" altLang="en-US" dirty="0"/>
              <a:t>접지대상물을 대지와 </a:t>
            </a:r>
            <a:r>
              <a:rPr lang="ko-KR" altLang="en-US" dirty="0" err="1"/>
              <a:t>등전위</a:t>
            </a:r>
            <a:r>
              <a:rPr lang="ko-KR" altLang="en-US" dirty="0"/>
              <a:t> 또는 최소의 전위차로 하는 방법</a:t>
            </a:r>
            <a:endParaRPr lang="en-US" altLang="ko-KR" dirty="0"/>
          </a:p>
          <a:p>
            <a:pPr lvl="1"/>
            <a:r>
              <a:rPr lang="ko-KR" altLang="en-US" dirty="0"/>
              <a:t>접지를 사용하는 </a:t>
            </a:r>
            <a:r>
              <a:rPr lang="en-US" altLang="ko-KR" dirty="0"/>
              <a:t>2</a:t>
            </a:r>
            <a:r>
              <a:rPr lang="ko-KR" altLang="en-US" dirty="0"/>
              <a:t>가지 주요 개념</a:t>
            </a:r>
            <a:endParaRPr lang="en-US" altLang="ko-KR" dirty="0"/>
          </a:p>
          <a:p>
            <a:pPr lvl="2"/>
            <a:r>
              <a:rPr lang="ko-KR" altLang="en-US" dirty="0"/>
              <a:t>안전</a:t>
            </a:r>
            <a:r>
              <a:rPr lang="en-US" altLang="ko-KR" dirty="0"/>
              <a:t>(</a:t>
            </a:r>
            <a:r>
              <a:rPr lang="ko-KR" altLang="en-US" dirty="0"/>
              <a:t>강전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세탁기</a:t>
            </a:r>
            <a:r>
              <a:rPr lang="en-US" altLang="ko-KR" dirty="0"/>
              <a:t>, </a:t>
            </a:r>
            <a:r>
              <a:rPr lang="ko-KR" altLang="en-US" dirty="0"/>
              <a:t>대형 모터</a:t>
            </a:r>
            <a:r>
              <a:rPr lang="en-US" altLang="ko-KR" dirty="0"/>
              <a:t>, </a:t>
            </a:r>
            <a:r>
              <a:rPr lang="ko-KR" altLang="en-US" dirty="0"/>
              <a:t>피뢰침 등을 접지와 연결</a:t>
            </a:r>
            <a:r>
              <a:rPr lang="en-US" altLang="ko-KR" dirty="0"/>
              <a:t>,</a:t>
            </a:r>
            <a:r>
              <a:rPr lang="ko-KR" altLang="en-US" dirty="0"/>
              <a:t> 안전하게 사용</a:t>
            </a:r>
            <a:endParaRPr lang="en-US" altLang="ko-KR" dirty="0"/>
          </a:p>
          <a:p>
            <a:pPr lvl="2"/>
            <a:r>
              <a:rPr lang="ko-KR" altLang="en-US" dirty="0"/>
              <a:t>기준전위</a:t>
            </a:r>
            <a:r>
              <a:rPr lang="en-US" altLang="ko-KR" dirty="0"/>
              <a:t>(</a:t>
            </a:r>
            <a:r>
              <a:rPr lang="ko-KR" altLang="en-US" dirty="0"/>
              <a:t>약전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일반적인 전기</a:t>
            </a:r>
            <a:r>
              <a:rPr lang="en-US" altLang="ko-KR" dirty="0"/>
              <a:t>/</a:t>
            </a:r>
            <a:r>
              <a:rPr lang="ko-KR" altLang="en-US" dirty="0"/>
              <a:t>전자회로에서 기준전위</a:t>
            </a:r>
            <a:r>
              <a:rPr lang="en-US" altLang="ko-KR" dirty="0"/>
              <a:t>(0V) </a:t>
            </a:r>
            <a:r>
              <a:rPr lang="ko-KR" altLang="en-US" dirty="0"/>
              <a:t>제공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D10E2-CEEF-4028-A3F3-F17E0E659EE0}"/>
              </a:ext>
            </a:extLst>
          </p:cNvPr>
          <p:cNvSpPr txBox="1"/>
          <p:nvPr/>
        </p:nvSpPr>
        <p:spPr>
          <a:xfrm>
            <a:off x="1659429" y="5961389"/>
            <a:ext cx="2169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접지 단자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회로기호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BED27-371B-47FA-83BC-68686ACDAF19}"/>
              </a:ext>
            </a:extLst>
          </p:cNvPr>
          <p:cNvSpPr txBox="1"/>
          <p:nvPr/>
        </p:nvSpPr>
        <p:spPr>
          <a:xfrm>
            <a:off x="6007942" y="5808185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안전을 위한 접지의 중요성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AA356C-6DA3-47D9-9F82-E5479B2C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59" y="4600733"/>
            <a:ext cx="3707904" cy="12761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0F7ECBC-9DCC-4B7B-B8BB-55BB13CB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08" y="4515325"/>
            <a:ext cx="3792793" cy="12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7615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전기의 개념</a:t>
            </a:r>
            <a:r>
              <a:rPr lang="en-US" altLang="ko-KR" dirty="0"/>
              <a:t>(6)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電位</a:t>
                </a:r>
                <a:r>
                  <a:rPr lang="en-US" altLang="ko-KR" dirty="0"/>
                  <a:t>, Electric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Potential)</a:t>
                </a:r>
              </a:p>
              <a:p>
                <a:pPr lvl="1"/>
                <a:r>
                  <a:rPr lang="ko-KR" altLang="en-US" dirty="0"/>
                  <a:t>접지로부터의 전기적 위치에너지</a:t>
                </a:r>
                <a:endParaRPr lang="en-US" altLang="ko-KR" dirty="0"/>
              </a:p>
              <a:p>
                <a:r>
                  <a:rPr lang="ko-KR" altLang="en-US" dirty="0"/>
                  <a:t>전압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電壓</a:t>
                </a:r>
                <a:r>
                  <a:rPr lang="en-US" altLang="ko-KR" dirty="0"/>
                  <a:t>, Voltage)</a:t>
                </a:r>
              </a:p>
              <a:p>
                <a:pPr lvl="1"/>
                <a:r>
                  <a:rPr lang="ko-KR" altLang="en-US" dirty="0"/>
                  <a:t>두 점의 전위차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電位差</a:t>
                </a:r>
                <a:r>
                  <a:rPr lang="en-US" altLang="ko-KR" dirty="0"/>
                  <a:t>, Electric Potential Difference)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1"/>
                <a:r>
                  <a:rPr lang="ko-KR" altLang="en-US" dirty="0">
                    <a:sym typeface="Wingdings" panose="05000000000000000000" pitchFamily="2" charset="2"/>
                  </a:rPr>
                  <a:t>수식에서 직류전압은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𝑽</m:t>
                    </m:r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로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sym typeface="Wingdings" panose="05000000000000000000" pitchFamily="2" charset="2"/>
                  </a:rPr>
                  <a:t>교류전압은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𝒗</m:t>
                    </m:r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로 나타냄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1"/>
                <a:r>
                  <a:rPr lang="ko-KR" altLang="en-US" dirty="0">
                    <a:sym typeface="Wingdings" panose="05000000000000000000" pitchFamily="2" charset="2"/>
                  </a:rPr>
                  <a:t>댐의 수위차와</a:t>
                </a: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sym typeface="Wingdings" panose="05000000000000000000" pitchFamily="2" charset="2"/>
                  </a:rPr>
                  <a:t>유사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𝑽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𝑨𝑩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는 지점 </a:t>
                </a:r>
                <a:r>
                  <a:rPr lang="en-US" altLang="ko-KR" dirty="0">
                    <a:sym typeface="Wingdings" panose="05000000000000000000" pitchFamily="2" charset="2"/>
                  </a:rPr>
                  <a:t>A-B </a:t>
                </a:r>
                <a:r>
                  <a:rPr lang="ko-KR" altLang="en-US" dirty="0">
                    <a:sym typeface="Wingdings" panose="05000000000000000000" pitchFamily="2" charset="2"/>
                  </a:rPr>
                  <a:t>사이의 전위차 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54" t="-3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BED27-371B-47FA-83BC-68686ACDAF19}"/>
              </a:ext>
            </a:extLst>
          </p:cNvPr>
          <p:cNvSpPr txBox="1"/>
          <p:nvPr/>
        </p:nvSpPr>
        <p:spPr>
          <a:xfrm>
            <a:off x="3617144" y="6248345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수위차와 전위차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6921DE-E6C8-4EC2-90B2-75169760646B}"/>
              </a:ext>
            </a:extLst>
          </p:cNvPr>
          <p:cNvSpPr txBox="1"/>
          <p:nvPr/>
        </p:nvSpPr>
        <p:spPr>
          <a:xfrm>
            <a:off x="5698878" y="3895164"/>
            <a:ext cx="279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CA0490-8E43-4470-BF9F-AF0A1EFF0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833" y="4360928"/>
            <a:ext cx="648072" cy="1025601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1F04E3E-B97A-475D-B9A5-7A18733B246F}"/>
              </a:ext>
            </a:extLst>
          </p:cNvPr>
          <p:cNvSpPr/>
          <p:nvPr/>
        </p:nvSpPr>
        <p:spPr>
          <a:xfrm>
            <a:off x="4603504" y="3788433"/>
            <a:ext cx="1112490" cy="622373"/>
          </a:xfrm>
          <a:custGeom>
            <a:avLst/>
            <a:gdLst>
              <a:gd name="connsiteX0" fmla="*/ 0 w 1247775"/>
              <a:gd name="connsiteY0" fmla="*/ 676275 h 676275"/>
              <a:gd name="connsiteX1" fmla="*/ 0 w 1247775"/>
              <a:gd name="connsiteY1" fmla="*/ 0 h 676275"/>
              <a:gd name="connsiteX2" fmla="*/ 1247775 w 1247775"/>
              <a:gd name="connsiteY2" fmla="*/ 0 h 676275"/>
              <a:gd name="connsiteX3" fmla="*/ 1247775 w 1247775"/>
              <a:gd name="connsiteY3" fmla="*/ 58102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7775" h="676275">
                <a:moveTo>
                  <a:pt x="0" y="676275"/>
                </a:moveTo>
                <a:lnTo>
                  <a:pt x="0" y="0"/>
                </a:lnTo>
                <a:lnTo>
                  <a:pt x="1247775" y="0"/>
                </a:lnTo>
                <a:lnTo>
                  <a:pt x="1247775" y="58102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64A23C1-DE3D-40E5-AA65-A7399F6669EF}"/>
              </a:ext>
            </a:extLst>
          </p:cNvPr>
          <p:cNvSpPr/>
          <p:nvPr/>
        </p:nvSpPr>
        <p:spPr>
          <a:xfrm>
            <a:off x="5527428" y="4366977"/>
            <a:ext cx="200025" cy="1025601"/>
          </a:xfrm>
          <a:custGeom>
            <a:avLst/>
            <a:gdLst>
              <a:gd name="connsiteX0" fmla="*/ 133350 w 200025"/>
              <a:gd name="connsiteY0" fmla="*/ 0 h 1114425"/>
              <a:gd name="connsiteX1" fmla="*/ 0 w 200025"/>
              <a:gd name="connsiteY1" fmla="*/ 0 h 1114425"/>
              <a:gd name="connsiteX2" fmla="*/ 0 w 200025"/>
              <a:gd name="connsiteY2" fmla="*/ 447675 h 1114425"/>
              <a:gd name="connsiteX3" fmla="*/ 200025 w 200025"/>
              <a:gd name="connsiteY3" fmla="*/ 447675 h 1114425"/>
              <a:gd name="connsiteX4" fmla="*/ 200025 w 200025"/>
              <a:gd name="connsiteY4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025" h="1114425">
                <a:moveTo>
                  <a:pt x="133350" y="0"/>
                </a:moveTo>
                <a:lnTo>
                  <a:pt x="0" y="0"/>
                </a:lnTo>
                <a:lnTo>
                  <a:pt x="0" y="447675"/>
                </a:lnTo>
                <a:lnTo>
                  <a:pt x="200025" y="447675"/>
                </a:lnTo>
                <a:lnTo>
                  <a:pt x="200025" y="111442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A7B5588-8633-4D02-8362-D72BE42B512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7986" y="5870573"/>
            <a:ext cx="252000" cy="287298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BCA381F-BBD8-4719-B4FC-B6D22A70E420}"/>
              </a:ext>
            </a:extLst>
          </p:cNvPr>
          <p:cNvSpPr/>
          <p:nvPr/>
        </p:nvSpPr>
        <p:spPr>
          <a:xfrm>
            <a:off x="4603504" y="5313686"/>
            <a:ext cx="1066799" cy="613608"/>
          </a:xfrm>
          <a:custGeom>
            <a:avLst/>
            <a:gdLst>
              <a:gd name="connsiteX0" fmla="*/ 1000125 w 1000125"/>
              <a:gd name="connsiteY0" fmla="*/ 142875 h 666750"/>
              <a:gd name="connsiteX1" fmla="*/ 895350 w 1000125"/>
              <a:gd name="connsiteY1" fmla="*/ 142875 h 666750"/>
              <a:gd name="connsiteX2" fmla="*/ 895350 w 1000125"/>
              <a:gd name="connsiteY2" fmla="*/ 666750 h 666750"/>
              <a:gd name="connsiteX3" fmla="*/ 0 w 1000125"/>
              <a:gd name="connsiteY3" fmla="*/ 666750 h 666750"/>
              <a:gd name="connsiteX4" fmla="*/ 0 w 1000125"/>
              <a:gd name="connsiteY4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25" h="666750">
                <a:moveTo>
                  <a:pt x="1000125" y="142875"/>
                </a:moveTo>
                <a:lnTo>
                  <a:pt x="895350" y="142875"/>
                </a:lnTo>
                <a:lnTo>
                  <a:pt x="895350" y="666750"/>
                </a:lnTo>
                <a:lnTo>
                  <a:pt x="0" y="66675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6E95D1-E636-40CC-A0E5-8FC80A6CC637}"/>
              </a:ext>
            </a:extLst>
          </p:cNvPr>
          <p:cNvSpPr txBox="1"/>
          <p:nvPr/>
        </p:nvSpPr>
        <p:spPr>
          <a:xfrm>
            <a:off x="5690470" y="4847944"/>
            <a:ext cx="271228" cy="23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68CD0-A9F5-4D63-846B-D4EAB87043B5}"/>
              </a:ext>
            </a:extLst>
          </p:cNvPr>
          <p:cNvSpPr txBox="1"/>
          <p:nvPr/>
        </p:nvSpPr>
        <p:spPr>
          <a:xfrm>
            <a:off x="5698878" y="5867393"/>
            <a:ext cx="271228" cy="23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37D376-BB49-42FD-ABF1-7F9914DB02E3}"/>
              </a:ext>
            </a:extLst>
          </p:cNvPr>
          <p:cNvSpPr txBox="1"/>
          <p:nvPr/>
        </p:nvSpPr>
        <p:spPr>
          <a:xfrm>
            <a:off x="4423241" y="4676922"/>
            <a:ext cx="352982" cy="23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3V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BF8A5-CD68-4667-BBA6-816149C4E1AB}"/>
              </a:ext>
            </a:extLst>
          </p:cNvPr>
          <p:cNvCxnSpPr/>
          <p:nvPr/>
        </p:nvCxnSpPr>
        <p:spPr>
          <a:xfrm>
            <a:off x="7165879" y="5984232"/>
            <a:ext cx="93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C006060-BBE6-4FF0-8057-A940F2A073AE}"/>
              </a:ext>
            </a:extLst>
          </p:cNvPr>
          <p:cNvSpPr txBox="1"/>
          <p:nvPr/>
        </p:nvSpPr>
        <p:spPr>
          <a:xfrm>
            <a:off x="6805477" y="5879987"/>
            <a:ext cx="271228" cy="23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F3B25E1-E573-4DAB-B058-D2E5AF09649A}"/>
              </a:ext>
            </a:extLst>
          </p:cNvPr>
          <p:cNvCxnSpPr/>
          <p:nvPr/>
        </p:nvCxnSpPr>
        <p:spPr>
          <a:xfrm>
            <a:off x="7150033" y="5013420"/>
            <a:ext cx="93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23E4E4-5828-4690-A9F5-7054E406DBB8}"/>
              </a:ext>
            </a:extLst>
          </p:cNvPr>
          <p:cNvSpPr txBox="1"/>
          <p:nvPr/>
        </p:nvSpPr>
        <p:spPr>
          <a:xfrm>
            <a:off x="6789631" y="4909174"/>
            <a:ext cx="271228" cy="23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B0C649-2BC1-445E-A731-260CF9C906A5}"/>
              </a:ext>
            </a:extLst>
          </p:cNvPr>
          <p:cNvCxnSpPr/>
          <p:nvPr/>
        </p:nvCxnSpPr>
        <p:spPr>
          <a:xfrm>
            <a:off x="7134187" y="4042608"/>
            <a:ext cx="93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B2D4C8F-CB16-4425-BF98-20EB2ACF8F62}"/>
              </a:ext>
            </a:extLst>
          </p:cNvPr>
          <p:cNvSpPr txBox="1"/>
          <p:nvPr/>
        </p:nvSpPr>
        <p:spPr>
          <a:xfrm>
            <a:off x="6773785" y="3938362"/>
            <a:ext cx="279244" cy="23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102907B-662F-41C5-86B4-444C7A3743D0}"/>
              </a:ext>
            </a:extLst>
          </p:cNvPr>
          <p:cNvCxnSpPr/>
          <p:nvPr/>
        </p:nvCxnSpPr>
        <p:spPr>
          <a:xfrm flipV="1">
            <a:off x="7309895" y="4042608"/>
            <a:ext cx="0" cy="194162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55F259-E0AF-45C4-A227-9C18904F614E}"/>
              </a:ext>
            </a:extLst>
          </p:cNvPr>
          <p:cNvSpPr txBox="1"/>
          <p:nvPr/>
        </p:nvSpPr>
        <p:spPr>
          <a:xfrm>
            <a:off x="6651377" y="4603150"/>
            <a:ext cx="720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전위</a:t>
            </a:r>
            <a:r>
              <a:rPr lang="en-US" altLang="ko-KR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3V</a:t>
            </a:r>
            <a:endParaRPr lang="ko-KR" altLang="en-US" sz="105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EA8E5D3-3332-4F67-9526-0E4F2928C1CD}"/>
              </a:ext>
            </a:extLst>
          </p:cNvPr>
          <p:cNvCxnSpPr>
            <a:cxnSpLocks/>
          </p:cNvCxnSpPr>
          <p:nvPr/>
        </p:nvCxnSpPr>
        <p:spPr>
          <a:xfrm flipV="1">
            <a:off x="7529832" y="5013420"/>
            <a:ext cx="0" cy="97464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C5537C-BC9F-4BC7-BFDE-4D4EEFF2DA66}"/>
              </a:ext>
            </a:extLst>
          </p:cNvPr>
          <p:cNvSpPr txBox="1"/>
          <p:nvPr/>
        </p:nvSpPr>
        <p:spPr>
          <a:xfrm>
            <a:off x="7453910" y="5422426"/>
            <a:ext cx="8018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전위</a:t>
            </a:r>
            <a:r>
              <a:rPr lang="en-US" altLang="ko-KR" sz="105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1.5V</a:t>
            </a:r>
            <a:endParaRPr lang="ko-KR" altLang="en-US" sz="105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602230E-2E6F-4DAF-B0E3-270E76E3AD9C}"/>
              </a:ext>
            </a:extLst>
          </p:cNvPr>
          <p:cNvCxnSpPr/>
          <p:nvPr/>
        </p:nvCxnSpPr>
        <p:spPr>
          <a:xfrm flipV="1">
            <a:off x="7669935" y="4042608"/>
            <a:ext cx="0" cy="97081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DF28C2B-3809-4377-93D4-CA83F44E58F3}"/>
              </a:ext>
            </a:extLst>
          </p:cNvPr>
          <p:cNvSpPr txBox="1"/>
          <p:nvPr/>
        </p:nvSpPr>
        <p:spPr>
          <a:xfrm>
            <a:off x="7666355" y="4229291"/>
            <a:ext cx="1188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en-US" altLang="ko-KR" sz="1050" b="1" baseline="-25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AB</a:t>
            </a:r>
          </a:p>
          <a:p>
            <a:r>
              <a:rPr lang="en-US" altLang="ko-KR" sz="105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A-B </a:t>
            </a:r>
            <a:r>
              <a:rPr lang="ko-KR" altLang="en-US" sz="105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</a:t>
            </a:r>
            <a:endParaRPr lang="en-US" altLang="ko-KR" sz="105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전압</a:t>
            </a:r>
            <a:r>
              <a:rPr lang="en-US" altLang="ko-KR" sz="105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전위차</a:t>
            </a:r>
            <a:r>
              <a:rPr lang="en-US" altLang="ko-KR" sz="105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5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3–1.5 = 1.5V</a:t>
            </a:r>
            <a:endParaRPr lang="ko-KR" altLang="en-US" sz="105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6CE130B-3495-4449-A1EF-ECD66F7CBEC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111941">
            <a:off x="5648402" y="3912015"/>
            <a:ext cx="811593" cy="87026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ED48C39-4619-47C7-99CE-36304243FF4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111941">
            <a:off x="5648402" y="4987294"/>
            <a:ext cx="811593" cy="870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65FFBA-0ED7-48BC-99CB-09E70C7E58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8" y="3961266"/>
            <a:ext cx="2882388" cy="208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70762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전기의 개념</a:t>
            </a:r>
            <a:r>
              <a:rPr lang="en-US" altLang="ko-KR" dirty="0"/>
              <a:t>(7)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電流</a:t>
                </a:r>
                <a:r>
                  <a:rPr lang="en-US" altLang="ko-KR" dirty="0"/>
                  <a:t>, Current) : </a:t>
                </a:r>
                <a:r>
                  <a:rPr lang="ko-KR" altLang="en-US" dirty="0"/>
                  <a:t>소자에 전압이 인가되면 전류 형성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그림 좌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수위차가 있으면 물의 흐름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水流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가 발생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그림 우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전압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전위차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이 있으면 전하의 흐름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電流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이 발생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sym typeface="Wingdings" panose="05000000000000000000" pitchFamily="2" charset="2"/>
                  </a:rPr>
                  <a:t>수식에서는 직류전류는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𝑰</m:t>
                    </m:r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로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sym typeface="Wingdings" panose="05000000000000000000" pitchFamily="2" charset="2"/>
                  </a:rPr>
                  <a:t>교류전류는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로 나타냄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54" t="-3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BED27-371B-47FA-83BC-68686ACDAF19}"/>
              </a:ext>
            </a:extLst>
          </p:cNvPr>
          <p:cNvSpPr txBox="1"/>
          <p:nvPr/>
        </p:nvSpPr>
        <p:spPr>
          <a:xfrm>
            <a:off x="3754242" y="6245164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물의 흐름과 전류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1DA206-085D-4772-88AA-017D0A25C02E}"/>
              </a:ext>
            </a:extLst>
          </p:cNvPr>
          <p:cNvSpPr/>
          <p:nvPr/>
        </p:nvSpPr>
        <p:spPr>
          <a:xfrm>
            <a:off x="1106020" y="3356404"/>
            <a:ext cx="576064" cy="956771"/>
          </a:xfrm>
          <a:prstGeom prst="rect">
            <a:avLst/>
          </a:prstGeom>
          <a:noFill/>
          <a:ln>
            <a:solidFill>
              <a:srgbClr val="FF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3A2AC1-8974-45A0-9E5C-28C2AD9E92B0}"/>
              </a:ext>
            </a:extLst>
          </p:cNvPr>
          <p:cNvSpPr/>
          <p:nvPr/>
        </p:nvSpPr>
        <p:spPr>
          <a:xfrm>
            <a:off x="2483137" y="3354096"/>
            <a:ext cx="576064" cy="956771"/>
          </a:xfrm>
          <a:prstGeom prst="rect">
            <a:avLst/>
          </a:prstGeom>
          <a:noFill/>
          <a:ln>
            <a:solidFill>
              <a:srgbClr val="FF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A6FF347-DCF7-44AC-8781-C2F33E532B12}"/>
              </a:ext>
            </a:extLst>
          </p:cNvPr>
          <p:cNvSpPr/>
          <p:nvPr/>
        </p:nvSpPr>
        <p:spPr>
          <a:xfrm>
            <a:off x="1628877" y="4121289"/>
            <a:ext cx="907541" cy="87279"/>
          </a:xfrm>
          <a:prstGeom prst="rect">
            <a:avLst/>
          </a:prstGeom>
          <a:solidFill>
            <a:srgbClr val="00B0F0"/>
          </a:solidFill>
          <a:ln>
            <a:solidFill>
              <a:srgbClr val="FF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7429EB-D9B1-4681-B9D3-2BE2807486B6}"/>
              </a:ext>
            </a:extLst>
          </p:cNvPr>
          <p:cNvSpPr/>
          <p:nvPr/>
        </p:nvSpPr>
        <p:spPr>
          <a:xfrm>
            <a:off x="1110533" y="3788248"/>
            <a:ext cx="568800" cy="5180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B55967B-F69F-44A6-9800-BA2297C6D3E4}"/>
              </a:ext>
            </a:extLst>
          </p:cNvPr>
          <p:cNvSpPr/>
          <p:nvPr/>
        </p:nvSpPr>
        <p:spPr>
          <a:xfrm>
            <a:off x="2487102" y="3784832"/>
            <a:ext cx="568800" cy="5180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647E0-3286-4556-A6C3-C8ACE3C92D01}"/>
              </a:ext>
            </a:extLst>
          </p:cNvPr>
          <p:cNvSpPr txBox="1"/>
          <p:nvPr/>
        </p:nvSpPr>
        <p:spPr>
          <a:xfrm>
            <a:off x="808260" y="4366910"/>
            <a:ext cx="2544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수위차가 없으면 물이 흐르지 않음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BF7CBD1-4ADD-4506-920F-F6511EAF80F9}"/>
              </a:ext>
            </a:extLst>
          </p:cNvPr>
          <p:cNvSpPr/>
          <p:nvPr/>
        </p:nvSpPr>
        <p:spPr>
          <a:xfrm>
            <a:off x="2474172" y="4640545"/>
            <a:ext cx="576064" cy="956771"/>
          </a:xfrm>
          <a:prstGeom prst="rect">
            <a:avLst/>
          </a:prstGeom>
          <a:noFill/>
          <a:ln>
            <a:solidFill>
              <a:srgbClr val="FF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E4CA65-6E79-4CDE-8D8E-7328894DDC94}"/>
              </a:ext>
            </a:extLst>
          </p:cNvPr>
          <p:cNvCxnSpPr>
            <a:cxnSpLocks/>
          </p:cNvCxnSpPr>
          <p:nvPr/>
        </p:nvCxnSpPr>
        <p:spPr>
          <a:xfrm>
            <a:off x="1677302" y="4752921"/>
            <a:ext cx="2928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E1614EA-FE92-4313-98C5-008B79EF2988}"/>
              </a:ext>
            </a:extLst>
          </p:cNvPr>
          <p:cNvCxnSpPr>
            <a:cxnSpLocks/>
          </p:cNvCxnSpPr>
          <p:nvPr/>
        </p:nvCxnSpPr>
        <p:spPr>
          <a:xfrm>
            <a:off x="1838755" y="5280206"/>
            <a:ext cx="63541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7E2919-1135-4F78-B491-DC919BA50862}"/>
              </a:ext>
            </a:extLst>
          </p:cNvPr>
          <p:cNvCxnSpPr/>
          <p:nvPr/>
        </p:nvCxnSpPr>
        <p:spPr>
          <a:xfrm>
            <a:off x="1898108" y="4738133"/>
            <a:ext cx="0" cy="539375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10ABDF-0756-489C-9D1E-2ECB1BF1E1A7}"/>
              </a:ext>
            </a:extLst>
          </p:cNvPr>
          <p:cNvSpPr txBox="1"/>
          <p:nvPr/>
        </p:nvSpPr>
        <p:spPr>
          <a:xfrm>
            <a:off x="1782667" y="4869508"/>
            <a:ext cx="805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수위차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66E212-920C-409C-829F-6E4CA7A2298E}"/>
              </a:ext>
            </a:extLst>
          </p:cNvPr>
          <p:cNvSpPr txBox="1"/>
          <p:nvPr/>
        </p:nvSpPr>
        <p:spPr>
          <a:xfrm>
            <a:off x="1588555" y="5503703"/>
            <a:ext cx="958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물의 흐름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97C121-66AD-4D93-8790-2FC6B81FE2CB}"/>
              </a:ext>
            </a:extLst>
          </p:cNvPr>
          <p:cNvSpPr txBox="1"/>
          <p:nvPr/>
        </p:nvSpPr>
        <p:spPr>
          <a:xfrm>
            <a:off x="808260" y="5807884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수위차에 의해 관을 통해 물이 흐름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ABE87296-B4A1-40D6-BFB8-4F05B49369E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304355">
            <a:off x="5566475" y="3940529"/>
            <a:ext cx="458962" cy="704033"/>
          </a:xfrm>
          <a:prstGeom prst="rect">
            <a:avLst/>
          </a:prstGeom>
        </p:spPr>
      </p:pic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3DDC7414-F563-4AE7-8CCB-B6310A488966}"/>
              </a:ext>
            </a:extLst>
          </p:cNvPr>
          <p:cNvSpPr/>
          <p:nvPr/>
        </p:nvSpPr>
        <p:spPr>
          <a:xfrm>
            <a:off x="4593266" y="3255752"/>
            <a:ext cx="946297" cy="2043777"/>
          </a:xfrm>
          <a:custGeom>
            <a:avLst/>
            <a:gdLst>
              <a:gd name="connsiteX0" fmla="*/ 946297 w 946297"/>
              <a:gd name="connsiteY0" fmla="*/ 1031358 h 2286000"/>
              <a:gd name="connsiteX1" fmla="*/ 946297 w 946297"/>
              <a:gd name="connsiteY1" fmla="*/ 0 h 2286000"/>
              <a:gd name="connsiteX2" fmla="*/ 0 w 946297"/>
              <a:gd name="connsiteY2" fmla="*/ 0 h 2286000"/>
              <a:gd name="connsiteX3" fmla="*/ 0 w 946297"/>
              <a:gd name="connsiteY3" fmla="*/ 2286000 h 2286000"/>
              <a:gd name="connsiteX4" fmla="*/ 659218 w 946297"/>
              <a:gd name="connsiteY4" fmla="*/ 2286000 h 2286000"/>
              <a:gd name="connsiteX5" fmla="*/ 659218 w 946297"/>
              <a:gd name="connsiteY5" fmla="*/ 1158949 h 2286000"/>
              <a:gd name="connsiteX6" fmla="*/ 871869 w 946297"/>
              <a:gd name="connsiteY6" fmla="*/ 115894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297" h="2286000">
                <a:moveTo>
                  <a:pt x="946297" y="1031358"/>
                </a:moveTo>
                <a:lnTo>
                  <a:pt x="946297" y="0"/>
                </a:lnTo>
                <a:lnTo>
                  <a:pt x="0" y="0"/>
                </a:lnTo>
                <a:lnTo>
                  <a:pt x="0" y="2286000"/>
                </a:lnTo>
                <a:lnTo>
                  <a:pt x="659218" y="2286000"/>
                </a:lnTo>
                <a:lnTo>
                  <a:pt x="659218" y="1158949"/>
                </a:lnTo>
                <a:lnTo>
                  <a:pt x="871869" y="115894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F2A5B24-507A-4FF1-8527-A80EE4A1C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673" y="3768626"/>
            <a:ext cx="648072" cy="99634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A2932C5-FFA8-42D0-9D64-013A920972F2}"/>
              </a:ext>
            </a:extLst>
          </p:cNvPr>
          <p:cNvSpPr txBox="1"/>
          <p:nvPr/>
        </p:nvSpPr>
        <p:spPr>
          <a:xfrm>
            <a:off x="6358081" y="4075604"/>
            <a:ext cx="352982" cy="227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3V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2C8DDA97-FBD1-4467-9E80-F5B631C3444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111941">
            <a:off x="7472169" y="3857414"/>
            <a:ext cx="725597" cy="870263"/>
          </a:xfrm>
          <a:prstGeom prst="rect">
            <a:avLst/>
          </a:prstGeom>
        </p:spPr>
      </p:pic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4FDC8DCA-BCA8-4236-9B2B-2FAC8D99B3CF}"/>
              </a:ext>
            </a:extLst>
          </p:cNvPr>
          <p:cNvSpPr/>
          <p:nvPr/>
        </p:nvSpPr>
        <p:spPr>
          <a:xfrm>
            <a:off x="6528391" y="4277641"/>
            <a:ext cx="903767" cy="995234"/>
          </a:xfrm>
          <a:custGeom>
            <a:avLst/>
            <a:gdLst>
              <a:gd name="connsiteX0" fmla="*/ 903767 w 903767"/>
              <a:gd name="connsiteY0" fmla="*/ 0 h 1052623"/>
              <a:gd name="connsiteX1" fmla="*/ 754911 w 903767"/>
              <a:gd name="connsiteY1" fmla="*/ 0 h 1052623"/>
              <a:gd name="connsiteX2" fmla="*/ 754911 w 903767"/>
              <a:gd name="connsiteY2" fmla="*/ 1052623 h 1052623"/>
              <a:gd name="connsiteX3" fmla="*/ 0 w 903767"/>
              <a:gd name="connsiteY3" fmla="*/ 1052623 h 1052623"/>
              <a:gd name="connsiteX4" fmla="*/ 0 w 903767"/>
              <a:gd name="connsiteY4" fmla="*/ 478465 h 105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767" h="1052623">
                <a:moveTo>
                  <a:pt x="903767" y="0"/>
                </a:moveTo>
                <a:lnTo>
                  <a:pt x="754911" y="0"/>
                </a:lnTo>
                <a:lnTo>
                  <a:pt x="754911" y="1052623"/>
                </a:lnTo>
                <a:lnTo>
                  <a:pt x="0" y="1052623"/>
                </a:lnTo>
                <a:lnTo>
                  <a:pt x="0" y="47846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84F87C94-048D-4F61-873C-5BBD5B1ADD5D}"/>
              </a:ext>
            </a:extLst>
          </p:cNvPr>
          <p:cNvSpPr/>
          <p:nvPr/>
        </p:nvSpPr>
        <p:spPr>
          <a:xfrm>
            <a:off x="6517758" y="3212976"/>
            <a:ext cx="956930" cy="1007630"/>
          </a:xfrm>
          <a:custGeom>
            <a:avLst/>
            <a:gdLst>
              <a:gd name="connsiteX0" fmla="*/ 0 w 925033"/>
              <a:gd name="connsiteY0" fmla="*/ 701749 h 1127052"/>
              <a:gd name="connsiteX1" fmla="*/ 0 w 925033"/>
              <a:gd name="connsiteY1" fmla="*/ 0 h 1127052"/>
              <a:gd name="connsiteX2" fmla="*/ 925033 w 925033"/>
              <a:gd name="connsiteY2" fmla="*/ 0 h 1127052"/>
              <a:gd name="connsiteX3" fmla="*/ 925033 w 925033"/>
              <a:gd name="connsiteY3" fmla="*/ 1127052 h 112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5033" h="1127052">
                <a:moveTo>
                  <a:pt x="0" y="701749"/>
                </a:moveTo>
                <a:lnTo>
                  <a:pt x="0" y="0"/>
                </a:lnTo>
                <a:lnTo>
                  <a:pt x="925033" y="0"/>
                </a:lnTo>
                <a:lnTo>
                  <a:pt x="925033" y="112705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5D95B1-4140-4DE1-BF4D-D7A62C323D87}"/>
              </a:ext>
            </a:extLst>
          </p:cNvPr>
          <p:cNvSpPr txBox="1"/>
          <p:nvPr/>
        </p:nvSpPr>
        <p:spPr>
          <a:xfrm>
            <a:off x="6692871" y="3674027"/>
            <a:ext cx="70738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전압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868A5F4-38A3-4833-9B51-0BFA6EDDA19E}"/>
              </a:ext>
            </a:extLst>
          </p:cNvPr>
          <p:cNvCxnSpPr>
            <a:cxnSpLocks/>
          </p:cNvCxnSpPr>
          <p:nvPr/>
        </p:nvCxnSpPr>
        <p:spPr>
          <a:xfrm>
            <a:off x="7572051" y="3302661"/>
            <a:ext cx="0" cy="413062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F963AFA-F92A-4CF9-B23A-BA95C027E043}"/>
              </a:ext>
            </a:extLst>
          </p:cNvPr>
          <p:cNvSpPr txBox="1"/>
          <p:nvPr/>
        </p:nvSpPr>
        <p:spPr>
          <a:xfrm>
            <a:off x="7438668" y="3361321"/>
            <a:ext cx="805740" cy="27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전류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8D26A2-7DC6-4A71-8DA6-3494FFF89D25}"/>
              </a:ext>
            </a:extLst>
          </p:cNvPr>
          <p:cNvSpPr txBox="1"/>
          <p:nvPr/>
        </p:nvSpPr>
        <p:spPr>
          <a:xfrm>
            <a:off x="4435457" y="5703639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전위차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없으면 전류가 흐르지 않고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전압이 인가될 때 전류가 흐름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전구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켜짐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685EA5-2DB0-4065-A32D-3D73C3C112C2}"/>
              </a:ext>
            </a:extLst>
          </p:cNvPr>
          <p:cNvGrpSpPr/>
          <p:nvPr/>
        </p:nvGrpSpPr>
        <p:grpSpPr>
          <a:xfrm>
            <a:off x="4486497" y="5154296"/>
            <a:ext cx="216024" cy="385218"/>
            <a:chOff x="704714" y="5491707"/>
            <a:chExt cx="216024" cy="38521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AA93CC9-3A0B-441E-A42E-3A600443E32A}"/>
                </a:ext>
              </a:extLst>
            </p:cNvPr>
            <p:cNvGrpSpPr/>
            <p:nvPr/>
          </p:nvGrpSpPr>
          <p:grpSpPr>
            <a:xfrm>
              <a:off x="704714" y="5776473"/>
              <a:ext cx="216024" cy="100452"/>
              <a:chOff x="331908" y="6024374"/>
              <a:chExt cx="216024" cy="100452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9EF7BB8B-A0E4-46BF-A56A-D9F5AACB33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908" y="6024374"/>
                <a:ext cx="2160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B39F638-C4D9-4F67-951D-8801D2E28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920" y="6072276"/>
                <a:ext cx="14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A74E16B-9E93-41B7-92B9-D6E53647D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920" y="6124826"/>
                <a:ext cx="7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06A03A1-ED37-41DE-A201-5D5D8030308D}"/>
                </a:ext>
              </a:extLst>
            </p:cNvPr>
            <p:cNvSpPr/>
            <p:nvPr/>
          </p:nvSpPr>
          <p:spPr>
            <a:xfrm flipH="1">
              <a:off x="765304" y="5491707"/>
              <a:ext cx="45719" cy="289967"/>
            </a:xfrm>
            <a:custGeom>
              <a:avLst/>
              <a:gdLst>
                <a:gd name="connsiteX0" fmla="*/ 0 w 0"/>
                <a:gd name="connsiteY0" fmla="*/ 0 h 933450"/>
                <a:gd name="connsiteX1" fmla="*/ 0 w 0"/>
                <a:gd name="connsiteY1" fmla="*/ 93345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33450">
                  <a:moveTo>
                    <a:pt x="0" y="0"/>
                  </a:moveTo>
                  <a:lnTo>
                    <a:pt x="0" y="9334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7703598-03ED-4481-A751-302ED3AD877B}"/>
              </a:ext>
            </a:extLst>
          </p:cNvPr>
          <p:cNvGrpSpPr/>
          <p:nvPr/>
        </p:nvGrpSpPr>
        <p:grpSpPr>
          <a:xfrm>
            <a:off x="6411636" y="5154296"/>
            <a:ext cx="216024" cy="385218"/>
            <a:chOff x="704714" y="5491707"/>
            <a:chExt cx="216024" cy="38521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DA3EBBD-736D-490E-A776-A71494FB8569}"/>
                </a:ext>
              </a:extLst>
            </p:cNvPr>
            <p:cNvGrpSpPr/>
            <p:nvPr/>
          </p:nvGrpSpPr>
          <p:grpSpPr>
            <a:xfrm>
              <a:off x="704714" y="5776473"/>
              <a:ext cx="216024" cy="100452"/>
              <a:chOff x="331908" y="6024374"/>
              <a:chExt cx="216024" cy="100452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B91D0E86-5E9B-4EBB-8BF7-9DF056890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908" y="6024374"/>
                <a:ext cx="2160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4F3CAB60-30B1-4E75-A5C5-CAAFF99E1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920" y="6072276"/>
                <a:ext cx="14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9C6DFE16-6789-4EC3-B9D9-4A91ADE46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920" y="6124826"/>
                <a:ext cx="7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EB1154F-DA49-4116-8FA2-77F88C746899}"/>
                </a:ext>
              </a:extLst>
            </p:cNvPr>
            <p:cNvSpPr/>
            <p:nvPr/>
          </p:nvSpPr>
          <p:spPr>
            <a:xfrm flipH="1">
              <a:off x="765304" y="5491707"/>
              <a:ext cx="45719" cy="289967"/>
            </a:xfrm>
            <a:custGeom>
              <a:avLst/>
              <a:gdLst>
                <a:gd name="connsiteX0" fmla="*/ 0 w 0"/>
                <a:gd name="connsiteY0" fmla="*/ 0 h 933450"/>
                <a:gd name="connsiteX1" fmla="*/ 0 w 0"/>
                <a:gd name="connsiteY1" fmla="*/ 93345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33450">
                  <a:moveTo>
                    <a:pt x="0" y="0"/>
                  </a:moveTo>
                  <a:lnTo>
                    <a:pt x="0" y="9334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57FC084-F9A3-4CEA-AAE8-23E41058E2D6}"/>
              </a:ext>
            </a:extLst>
          </p:cNvPr>
          <p:cNvSpPr/>
          <p:nvPr/>
        </p:nvSpPr>
        <p:spPr>
          <a:xfrm>
            <a:off x="1106020" y="4642853"/>
            <a:ext cx="576064" cy="956771"/>
          </a:xfrm>
          <a:prstGeom prst="rect">
            <a:avLst/>
          </a:prstGeom>
          <a:noFill/>
          <a:ln>
            <a:solidFill>
              <a:srgbClr val="FF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E60FDE-BDD6-4B1A-A1CF-4A0F86455639}"/>
              </a:ext>
            </a:extLst>
          </p:cNvPr>
          <p:cNvSpPr/>
          <p:nvPr/>
        </p:nvSpPr>
        <p:spPr>
          <a:xfrm>
            <a:off x="1628877" y="5407738"/>
            <a:ext cx="907541" cy="87279"/>
          </a:xfrm>
          <a:prstGeom prst="rect">
            <a:avLst/>
          </a:prstGeom>
          <a:solidFill>
            <a:srgbClr val="00B0F0"/>
          </a:solidFill>
          <a:ln>
            <a:solidFill>
              <a:srgbClr val="FF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EA29BD-AB7B-4648-ACDF-9A108F99A4F4}"/>
              </a:ext>
            </a:extLst>
          </p:cNvPr>
          <p:cNvCxnSpPr/>
          <p:nvPr/>
        </p:nvCxnSpPr>
        <p:spPr>
          <a:xfrm>
            <a:off x="1855576" y="5442328"/>
            <a:ext cx="377477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0C4F66-22EB-4D49-BE5B-F4D5BF9D95BF}"/>
              </a:ext>
            </a:extLst>
          </p:cNvPr>
          <p:cNvSpPr/>
          <p:nvPr/>
        </p:nvSpPr>
        <p:spPr>
          <a:xfrm>
            <a:off x="1110533" y="4727116"/>
            <a:ext cx="568800" cy="8546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ED2D7EB-3088-4226-8C31-F8827B4CC26A}"/>
              </a:ext>
            </a:extLst>
          </p:cNvPr>
          <p:cNvSpPr/>
          <p:nvPr/>
        </p:nvSpPr>
        <p:spPr>
          <a:xfrm>
            <a:off x="2488594" y="5276400"/>
            <a:ext cx="550800" cy="3129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27227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전자회로</a:t>
            </a:r>
            <a:r>
              <a:rPr lang="en-US" altLang="ko-KR" dirty="0"/>
              <a:t>(Electronic Circuit)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전자회로</a:t>
            </a:r>
            <a:r>
              <a:rPr lang="en-US" altLang="ko-KR" dirty="0"/>
              <a:t>(</a:t>
            </a:r>
            <a:r>
              <a:rPr lang="ko-KR" altLang="en-US" dirty="0"/>
              <a:t>電子回路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다이오드</a:t>
            </a:r>
            <a:r>
              <a:rPr lang="en-US" altLang="ko-KR" i="0" dirty="0">
                <a:effectLst/>
              </a:rPr>
              <a:t>, </a:t>
            </a:r>
            <a:r>
              <a:rPr lang="ko-KR" altLang="en-US" dirty="0"/>
              <a:t>저항</a:t>
            </a:r>
            <a:r>
              <a:rPr lang="en-US" altLang="ko-KR" dirty="0"/>
              <a:t>, </a:t>
            </a:r>
            <a:r>
              <a:rPr lang="ko-KR" altLang="en-US" dirty="0"/>
              <a:t>유도자</a:t>
            </a:r>
            <a:r>
              <a:rPr lang="en-US" altLang="ko-KR" i="0" dirty="0">
                <a:effectLst/>
              </a:rPr>
              <a:t>, </a:t>
            </a:r>
            <a:r>
              <a:rPr lang="ko-KR" altLang="en-US" dirty="0"/>
              <a:t>콘덴서</a:t>
            </a:r>
            <a:r>
              <a:rPr lang="en-US" altLang="ko-KR" i="0" dirty="0">
                <a:effectLst/>
              </a:rPr>
              <a:t>, </a:t>
            </a:r>
            <a:r>
              <a:rPr lang="ko-KR" altLang="en-US" dirty="0"/>
              <a:t>트랜지스터</a:t>
            </a:r>
            <a:r>
              <a:rPr lang="ko-KR" altLang="en-US" i="0" dirty="0">
                <a:effectLst/>
              </a:rPr>
              <a:t>와 같은 개별적인 전자 부품들</a:t>
            </a:r>
            <a:r>
              <a:rPr lang="en-US" altLang="ko-KR" i="0" dirty="0">
                <a:effectLst/>
              </a:rPr>
              <a:t>(electronic components)</a:t>
            </a:r>
            <a:r>
              <a:rPr lang="ko-KR" altLang="en-US" i="0" dirty="0">
                <a:effectLst/>
              </a:rPr>
              <a:t>로 구성된 전기회로</a:t>
            </a:r>
            <a:endParaRPr lang="en-US" altLang="ko-KR" i="0" dirty="0">
              <a:effectLst/>
            </a:endParaRPr>
          </a:p>
          <a:p>
            <a:r>
              <a:rPr lang="ko-KR" altLang="en-US" dirty="0"/>
              <a:t>전기회로</a:t>
            </a:r>
            <a:r>
              <a:rPr lang="en-US" altLang="ko-KR" dirty="0"/>
              <a:t>(</a:t>
            </a:r>
            <a:r>
              <a:rPr lang="ko-KR" altLang="en-US" dirty="0"/>
              <a:t>電氣回路</a:t>
            </a:r>
            <a:r>
              <a:rPr lang="en-US" altLang="ko-KR" dirty="0"/>
              <a:t>, Electric Circuit)</a:t>
            </a:r>
          </a:p>
          <a:p>
            <a:pPr lvl="1"/>
            <a:r>
              <a:rPr lang="ko-KR" altLang="en-US" dirty="0"/>
              <a:t>전기가</a:t>
            </a:r>
            <a:r>
              <a:rPr lang="en-US" altLang="ko-KR" dirty="0"/>
              <a:t> </a:t>
            </a:r>
            <a:r>
              <a:rPr lang="ko-KR" altLang="en-US" dirty="0"/>
              <a:t>흐를 수 있도록 설치된 닫힌 회로</a:t>
            </a:r>
            <a:endParaRPr lang="en-US" altLang="ko-KR" dirty="0"/>
          </a:p>
          <a:p>
            <a:pPr lvl="1"/>
            <a:r>
              <a:rPr lang="ko-KR" altLang="en-US" dirty="0"/>
              <a:t>회로에는 저항</a:t>
            </a:r>
            <a:r>
              <a:rPr lang="en-US" altLang="ko-KR" dirty="0"/>
              <a:t>, </a:t>
            </a:r>
            <a:r>
              <a:rPr lang="ko-KR" altLang="en-US" dirty="0"/>
              <a:t>축전기</a:t>
            </a:r>
            <a:r>
              <a:rPr lang="en-US" altLang="ko-KR" dirty="0"/>
              <a:t>, </a:t>
            </a:r>
            <a:r>
              <a:rPr lang="ko-KR" altLang="en-US" dirty="0"/>
              <a:t>코일 등 다양한 전기 소자들이 전선으로 연결</a:t>
            </a:r>
            <a:endParaRPr lang="en-US" altLang="ko-KR" dirty="0"/>
          </a:p>
          <a:p>
            <a:pPr lvl="1"/>
            <a:r>
              <a:rPr lang="ko-KR" altLang="en-US" dirty="0"/>
              <a:t>회로에 공급되는 전기의 종류에 따라 직류회로와 교류회로로 구분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BED27-371B-47FA-83BC-68686ACDAF19}"/>
              </a:ext>
            </a:extLst>
          </p:cNvPr>
          <p:cNvSpPr txBox="1"/>
          <p:nvPr/>
        </p:nvSpPr>
        <p:spPr>
          <a:xfrm>
            <a:off x="3241238" y="6265301"/>
            <a:ext cx="268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회로와 닫힌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회로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43BFF09-36C6-4D82-A333-94986B39E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4571528"/>
            <a:ext cx="648072" cy="111442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70C8005-24EC-49BE-9A09-C7428D09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758" y="4571528"/>
            <a:ext cx="648072" cy="1114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66430A-31E6-4B5D-ADAE-EE7F53EE73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111941">
            <a:off x="3911274" y="4655661"/>
            <a:ext cx="811593" cy="8702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B9FC8C-6BAD-4156-BFD2-DA56C1A2F0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304355">
            <a:off x="6639392" y="4738776"/>
            <a:ext cx="513357" cy="704033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489F034-9C37-44E3-BDF6-C0D5A1F93FA1}"/>
              </a:ext>
            </a:extLst>
          </p:cNvPr>
          <p:cNvSpPr/>
          <p:nvPr/>
        </p:nvSpPr>
        <p:spPr>
          <a:xfrm>
            <a:off x="2808210" y="5090794"/>
            <a:ext cx="1095375" cy="752475"/>
          </a:xfrm>
          <a:custGeom>
            <a:avLst/>
            <a:gdLst>
              <a:gd name="connsiteX0" fmla="*/ 0 w 1095375"/>
              <a:gd name="connsiteY0" fmla="*/ 542925 h 752475"/>
              <a:gd name="connsiteX1" fmla="*/ 0 w 1095375"/>
              <a:gd name="connsiteY1" fmla="*/ 752475 h 752475"/>
              <a:gd name="connsiteX2" fmla="*/ 971550 w 1095375"/>
              <a:gd name="connsiteY2" fmla="*/ 752475 h 752475"/>
              <a:gd name="connsiteX3" fmla="*/ 971550 w 1095375"/>
              <a:gd name="connsiteY3" fmla="*/ 0 h 752475"/>
              <a:gd name="connsiteX4" fmla="*/ 1095375 w 1095375"/>
              <a:gd name="connsiteY4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75" h="752475">
                <a:moveTo>
                  <a:pt x="0" y="542925"/>
                </a:moveTo>
                <a:lnTo>
                  <a:pt x="0" y="752475"/>
                </a:lnTo>
                <a:lnTo>
                  <a:pt x="971550" y="752475"/>
                </a:lnTo>
                <a:lnTo>
                  <a:pt x="971550" y="0"/>
                </a:lnTo>
                <a:lnTo>
                  <a:pt x="109537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2A9F804-AF35-4475-AEDC-EC820402BF07}"/>
              </a:ext>
            </a:extLst>
          </p:cNvPr>
          <p:cNvSpPr/>
          <p:nvPr/>
        </p:nvSpPr>
        <p:spPr>
          <a:xfrm>
            <a:off x="2808210" y="4176394"/>
            <a:ext cx="1187726" cy="857250"/>
          </a:xfrm>
          <a:custGeom>
            <a:avLst/>
            <a:gdLst>
              <a:gd name="connsiteX0" fmla="*/ 0 w 1114425"/>
              <a:gd name="connsiteY0" fmla="*/ 476250 h 857250"/>
              <a:gd name="connsiteX1" fmla="*/ 0 w 1114425"/>
              <a:gd name="connsiteY1" fmla="*/ 0 h 857250"/>
              <a:gd name="connsiteX2" fmla="*/ 1114425 w 1114425"/>
              <a:gd name="connsiteY2" fmla="*/ 0 h 857250"/>
              <a:gd name="connsiteX3" fmla="*/ 1114425 w 1114425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4425" h="857250">
                <a:moveTo>
                  <a:pt x="0" y="476250"/>
                </a:moveTo>
                <a:lnTo>
                  <a:pt x="0" y="0"/>
                </a:lnTo>
                <a:lnTo>
                  <a:pt x="1114425" y="0"/>
                </a:lnTo>
                <a:lnTo>
                  <a:pt x="1114425" y="8572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A32760EE-58CF-4210-AB6B-9FC1A3D119D3}"/>
              </a:ext>
            </a:extLst>
          </p:cNvPr>
          <p:cNvSpPr/>
          <p:nvPr/>
        </p:nvSpPr>
        <p:spPr>
          <a:xfrm>
            <a:off x="5467200" y="5090794"/>
            <a:ext cx="1095375" cy="752475"/>
          </a:xfrm>
          <a:custGeom>
            <a:avLst/>
            <a:gdLst>
              <a:gd name="connsiteX0" fmla="*/ 0 w 1095375"/>
              <a:gd name="connsiteY0" fmla="*/ 542925 h 752475"/>
              <a:gd name="connsiteX1" fmla="*/ 0 w 1095375"/>
              <a:gd name="connsiteY1" fmla="*/ 752475 h 752475"/>
              <a:gd name="connsiteX2" fmla="*/ 971550 w 1095375"/>
              <a:gd name="connsiteY2" fmla="*/ 752475 h 752475"/>
              <a:gd name="connsiteX3" fmla="*/ 971550 w 1095375"/>
              <a:gd name="connsiteY3" fmla="*/ 0 h 752475"/>
              <a:gd name="connsiteX4" fmla="*/ 1095375 w 1095375"/>
              <a:gd name="connsiteY4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75" h="752475">
                <a:moveTo>
                  <a:pt x="0" y="542925"/>
                </a:moveTo>
                <a:lnTo>
                  <a:pt x="0" y="752475"/>
                </a:lnTo>
                <a:lnTo>
                  <a:pt x="971550" y="752475"/>
                </a:lnTo>
                <a:lnTo>
                  <a:pt x="971550" y="0"/>
                </a:lnTo>
                <a:lnTo>
                  <a:pt x="109537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5B3B9791-0BAB-4912-A57B-55FCFF91B6D1}"/>
              </a:ext>
            </a:extLst>
          </p:cNvPr>
          <p:cNvSpPr/>
          <p:nvPr/>
        </p:nvSpPr>
        <p:spPr>
          <a:xfrm>
            <a:off x="5457741" y="4176326"/>
            <a:ext cx="1187726" cy="857250"/>
          </a:xfrm>
          <a:custGeom>
            <a:avLst/>
            <a:gdLst>
              <a:gd name="connsiteX0" fmla="*/ 0 w 1114425"/>
              <a:gd name="connsiteY0" fmla="*/ 476250 h 857250"/>
              <a:gd name="connsiteX1" fmla="*/ 0 w 1114425"/>
              <a:gd name="connsiteY1" fmla="*/ 0 h 857250"/>
              <a:gd name="connsiteX2" fmla="*/ 1114425 w 1114425"/>
              <a:gd name="connsiteY2" fmla="*/ 0 h 857250"/>
              <a:gd name="connsiteX3" fmla="*/ 1114425 w 1114425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4425" h="857250">
                <a:moveTo>
                  <a:pt x="0" y="476250"/>
                </a:moveTo>
                <a:lnTo>
                  <a:pt x="0" y="0"/>
                </a:lnTo>
                <a:lnTo>
                  <a:pt x="1114425" y="0"/>
                </a:lnTo>
                <a:lnTo>
                  <a:pt x="1114425" y="8572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5E5050D-245B-4027-AE3F-2C5DE8C05CE3}"/>
              </a:ext>
            </a:extLst>
          </p:cNvPr>
          <p:cNvSpPr/>
          <p:nvPr/>
        </p:nvSpPr>
        <p:spPr>
          <a:xfrm>
            <a:off x="3273437" y="4138698"/>
            <a:ext cx="72000" cy="7200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5E3D88D-9775-4318-B3B6-3EDDFDE587B0}"/>
              </a:ext>
            </a:extLst>
          </p:cNvPr>
          <p:cNvSpPr/>
          <p:nvPr/>
        </p:nvSpPr>
        <p:spPr>
          <a:xfrm>
            <a:off x="3491888" y="4138698"/>
            <a:ext cx="72000" cy="7200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E73D7160-1663-45E0-91CF-B112E97216C7}"/>
              </a:ext>
            </a:extLst>
          </p:cNvPr>
          <p:cNvSpPr/>
          <p:nvPr/>
        </p:nvSpPr>
        <p:spPr>
          <a:xfrm>
            <a:off x="3320438" y="4181003"/>
            <a:ext cx="190500" cy="0"/>
          </a:xfrm>
          <a:custGeom>
            <a:avLst/>
            <a:gdLst>
              <a:gd name="connsiteX0" fmla="*/ 0 w 190500"/>
              <a:gd name="connsiteY0" fmla="*/ 0 h 0"/>
              <a:gd name="connsiteX1" fmla="*/ 190500 w 1905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1C7BC3-0050-4061-81CA-6D1008F3B294}"/>
              </a:ext>
            </a:extLst>
          </p:cNvPr>
          <p:cNvGrpSpPr/>
          <p:nvPr/>
        </p:nvGrpSpPr>
        <p:grpSpPr>
          <a:xfrm>
            <a:off x="5947405" y="4141673"/>
            <a:ext cx="290451" cy="80899"/>
            <a:chOff x="5947405" y="4141673"/>
            <a:chExt cx="290451" cy="8089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0FC8A67-1E73-43F3-813E-5A9ABE2896F9}"/>
                </a:ext>
              </a:extLst>
            </p:cNvPr>
            <p:cNvSpPr/>
            <p:nvPr/>
          </p:nvSpPr>
          <p:spPr>
            <a:xfrm>
              <a:off x="6019405" y="4150564"/>
              <a:ext cx="218451" cy="72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ECF8270-7801-4D81-A90C-9CFA213E4F05}"/>
                </a:ext>
              </a:extLst>
            </p:cNvPr>
            <p:cNvSpPr/>
            <p:nvPr/>
          </p:nvSpPr>
          <p:spPr>
            <a:xfrm>
              <a:off x="5947405" y="4150564"/>
              <a:ext cx="72000" cy="7200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27B3426-9CE9-48BE-BF21-3C6725F4D0B8}"/>
                </a:ext>
              </a:extLst>
            </p:cNvPr>
            <p:cNvSpPr/>
            <p:nvPr/>
          </p:nvSpPr>
          <p:spPr>
            <a:xfrm>
              <a:off x="6165856" y="4150564"/>
              <a:ext cx="72000" cy="7200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854DC32-BA06-453A-8C6A-2520CF17EABD}"/>
                </a:ext>
              </a:extLst>
            </p:cNvPr>
            <p:cNvSpPr/>
            <p:nvPr/>
          </p:nvSpPr>
          <p:spPr>
            <a:xfrm rot="19846940">
              <a:off x="5981305" y="4141673"/>
              <a:ext cx="190500" cy="0"/>
            </a:xfrm>
            <a:custGeom>
              <a:avLst/>
              <a:gdLst>
                <a:gd name="connsiteX0" fmla="*/ 0 w 190500"/>
                <a:gd name="connsiteY0" fmla="*/ 0 h 0"/>
                <a:gd name="connsiteX1" fmla="*/ 190500 w 190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>
                  <a:moveTo>
                    <a:pt x="0" y="0"/>
                  </a:moveTo>
                  <a:lnTo>
                    <a:pt x="19050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4EF229E-DB6A-4424-999D-B0313D69F11E}"/>
              </a:ext>
            </a:extLst>
          </p:cNvPr>
          <p:cNvSpPr txBox="1"/>
          <p:nvPr/>
        </p:nvSpPr>
        <p:spPr>
          <a:xfrm>
            <a:off x="2944080" y="4219751"/>
            <a:ext cx="893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DDFDE2-0DD7-42DC-94C7-E997A67735D9}"/>
              </a:ext>
            </a:extLst>
          </p:cNvPr>
          <p:cNvSpPr txBox="1"/>
          <p:nvPr/>
        </p:nvSpPr>
        <p:spPr>
          <a:xfrm>
            <a:off x="5642930" y="4226815"/>
            <a:ext cx="900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57BAB-EF79-40CC-9FC3-B2989FFDD06A}"/>
              </a:ext>
            </a:extLst>
          </p:cNvPr>
          <p:cNvSpPr txBox="1"/>
          <p:nvPr/>
        </p:nvSpPr>
        <p:spPr>
          <a:xfrm>
            <a:off x="3060878" y="5952429"/>
            <a:ext cx="136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&lt;Closed Circuit&gt;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CF4595-E583-40F6-8670-7572706DFD1E}"/>
              </a:ext>
            </a:extLst>
          </p:cNvPr>
          <p:cNvSpPr txBox="1"/>
          <p:nvPr/>
        </p:nvSpPr>
        <p:spPr>
          <a:xfrm>
            <a:off x="5673842" y="5952428"/>
            <a:ext cx="1278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&lt;Open Circuit&gt;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29CD0A3-0BCB-4756-A7D1-6B5F5047C143}"/>
              </a:ext>
            </a:extLst>
          </p:cNvPr>
          <p:cNvGrpSpPr/>
          <p:nvPr/>
        </p:nvGrpSpPr>
        <p:grpSpPr>
          <a:xfrm>
            <a:off x="2708600" y="5727440"/>
            <a:ext cx="216024" cy="385218"/>
            <a:chOff x="704714" y="5491707"/>
            <a:chExt cx="216024" cy="38521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D0A9E0D-3DD7-4511-AEF4-3E12487C0479}"/>
                </a:ext>
              </a:extLst>
            </p:cNvPr>
            <p:cNvGrpSpPr/>
            <p:nvPr/>
          </p:nvGrpSpPr>
          <p:grpSpPr>
            <a:xfrm>
              <a:off x="704714" y="5776473"/>
              <a:ext cx="216024" cy="100452"/>
              <a:chOff x="331908" y="6024374"/>
              <a:chExt cx="216024" cy="100452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B05AE77A-7AC7-4A25-A9E6-0F153BB2E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908" y="6024374"/>
                <a:ext cx="2160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9AE3269-542A-45A2-80C3-6C9A5CF83F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920" y="6072276"/>
                <a:ext cx="14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255E277-E993-494B-8521-54CC8CDB3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920" y="6124826"/>
                <a:ext cx="7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B7823AA5-2FD8-4191-AFB1-0C81D062A8E4}"/>
                </a:ext>
              </a:extLst>
            </p:cNvPr>
            <p:cNvSpPr/>
            <p:nvPr/>
          </p:nvSpPr>
          <p:spPr>
            <a:xfrm flipH="1">
              <a:off x="765304" y="5491707"/>
              <a:ext cx="45719" cy="289967"/>
            </a:xfrm>
            <a:custGeom>
              <a:avLst/>
              <a:gdLst>
                <a:gd name="connsiteX0" fmla="*/ 0 w 0"/>
                <a:gd name="connsiteY0" fmla="*/ 0 h 933450"/>
                <a:gd name="connsiteX1" fmla="*/ 0 w 0"/>
                <a:gd name="connsiteY1" fmla="*/ 93345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33450">
                  <a:moveTo>
                    <a:pt x="0" y="0"/>
                  </a:moveTo>
                  <a:lnTo>
                    <a:pt x="0" y="9334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40F4B0-E194-4626-BFCA-E0A8E733B3A8}"/>
              </a:ext>
            </a:extLst>
          </p:cNvPr>
          <p:cNvGrpSpPr/>
          <p:nvPr/>
        </p:nvGrpSpPr>
        <p:grpSpPr>
          <a:xfrm>
            <a:off x="5360112" y="5727440"/>
            <a:ext cx="216024" cy="385218"/>
            <a:chOff x="704714" y="5491707"/>
            <a:chExt cx="216024" cy="38521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45FE10E-E049-4665-A2ED-E3A597E38C3E}"/>
                </a:ext>
              </a:extLst>
            </p:cNvPr>
            <p:cNvGrpSpPr/>
            <p:nvPr/>
          </p:nvGrpSpPr>
          <p:grpSpPr>
            <a:xfrm>
              <a:off x="704714" y="5776473"/>
              <a:ext cx="216024" cy="100452"/>
              <a:chOff x="331908" y="6024374"/>
              <a:chExt cx="216024" cy="100452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0470F79E-1E32-46FF-A744-15817BC7F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908" y="6024374"/>
                <a:ext cx="2160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BB768A3A-6806-47F9-8F1D-2275446C7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920" y="6072276"/>
                <a:ext cx="14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C3FE5610-4120-4480-8FF7-1DD773CA4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920" y="6124826"/>
                <a:ext cx="7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76ED8F47-F056-4DD9-960A-DACF596F9B72}"/>
                </a:ext>
              </a:extLst>
            </p:cNvPr>
            <p:cNvSpPr/>
            <p:nvPr/>
          </p:nvSpPr>
          <p:spPr>
            <a:xfrm flipH="1">
              <a:off x="765304" y="5491707"/>
              <a:ext cx="45719" cy="289967"/>
            </a:xfrm>
            <a:custGeom>
              <a:avLst/>
              <a:gdLst>
                <a:gd name="connsiteX0" fmla="*/ 0 w 0"/>
                <a:gd name="connsiteY0" fmla="*/ 0 h 933450"/>
                <a:gd name="connsiteX1" fmla="*/ 0 w 0"/>
                <a:gd name="connsiteY1" fmla="*/ 93345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33450">
                  <a:moveTo>
                    <a:pt x="0" y="0"/>
                  </a:moveTo>
                  <a:lnTo>
                    <a:pt x="0" y="9334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670592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전자회로</a:t>
            </a:r>
            <a:r>
              <a:rPr lang="en-US" altLang="ko-KR" dirty="0"/>
              <a:t>(Electronic Circuit)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(Bread Board, </a:t>
            </a:r>
            <a:r>
              <a:rPr lang="ko-KR" altLang="en-US" dirty="0" err="1"/>
              <a:t>빵판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납땜을 하지 않고 전자회로 시제품을 꾸밀 수 있는 재사용 가능한 장치</a:t>
            </a:r>
            <a:endParaRPr lang="en-US" altLang="ko-KR" dirty="0"/>
          </a:p>
          <a:p>
            <a:pPr lvl="1"/>
            <a:r>
              <a:rPr lang="ko-KR" altLang="en-US" dirty="0"/>
              <a:t>초기 </a:t>
            </a:r>
            <a:r>
              <a:rPr lang="en-US" altLang="ko-KR" dirty="0"/>
              <a:t>“</a:t>
            </a:r>
            <a:r>
              <a:rPr lang="ko-KR" altLang="en-US" dirty="0"/>
              <a:t>빵을 자르던 나무 </a:t>
            </a:r>
            <a:r>
              <a:rPr lang="ko-KR" altLang="en-US" dirty="0" err="1"/>
              <a:t>식판</a:t>
            </a:r>
            <a:r>
              <a:rPr lang="en-US" altLang="ko-KR" dirty="0"/>
              <a:t>”</a:t>
            </a:r>
            <a:r>
              <a:rPr lang="ko-KR" altLang="en-US" dirty="0"/>
              <a:t>에 못을 박아 고정하던 것에서 빵판이라는 이름이 유래</a:t>
            </a:r>
            <a:endParaRPr lang="en-US" altLang="ko-KR" dirty="0"/>
          </a:p>
          <a:p>
            <a:pPr lvl="1"/>
            <a:r>
              <a:rPr lang="ko-KR" altLang="en-US" dirty="0"/>
              <a:t>위</a:t>
            </a:r>
            <a:r>
              <a:rPr lang="en-US" altLang="ko-KR" dirty="0"/>
              <a:t>/</a:t>
            </a:r>
            <a:r>
              <a:rPr lang="ko-KR" altLang="en-US" dirty="0"/>
              <a:t>아래에 가로로 연결된 </a:t>
            </a:r>
            <a:r>
              <a:rPr lang="en-US" altLang="ko-KR" dirty="0"/>
              <a:t>power rail</a:t>
            </a:r>
            <a:r>
              <a:rPr lang="ko-KR" altLang="en-US" dirty="0"/>
              <a:t>과 </a:t>
            </a:r>
            <a:r>
              <a:rPr lang="en-US" altLang="ko-KR" dirty="0"/>
              <a:t>ground rail</a:t>
            </a:r>
            <a:r>
              <a:rPr lang="ko-KR" altLang="en-US" dirty="0"/>
              <a:t>이 일렬로 연결</a:t>
            </a:r>
            <a:endParaRPr lang="en-US" altLang="ko-KR" dirty="0"/>
          </a:p>
          <a:p>
            <a:pPr lvl="1"/>
            <a:r>
              <a:rPr lang="ko-KR" altLang="en-US" dirty="0"/>
              <a:t>내부의 홀은 </a:t>
            </a:r>
            <a:r>
              <a:rPr lang="en-US" altLang="ko-KR" dirty="0"/>
              <a:t>5</a:t>
            </a:r>
            <a:r>
              <a:rPr lang="ko-KR" altLang="en-US" dirty="0"/>
              <a:t>개씩 세로로 연결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BED27-371B-47FA-83BC-68686ACDAF19}"/>
              </a:ext>
            </a:extLst>
          </p:cNvPr>
          <p:cNvSpPr txBox="1"/>
          <p:nvPr/>
        </p:nvSpPr>
        <p:spPr>
          <a:xfrm>
            <a:off x="4772056" y="6086978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실습에 사용할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830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브레드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4A9CE7-37D0-4578-9404-C6D4C9F27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"/>
          <a:stretch/>
        </p:blipFill>
        <p:spPr>
          <a:xfrm>
            <a:off x="3347864" y="3891496"/>
            <a:ext cx="5544616" cy="198543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78030F-F362-4614-ABEE-4A438E18EA0D}"/>
              </a:ext>
            </a:extLst>
          </p:cNvPr>
          <p:cNvCxnSpPr/>
          <p:nvPr/>
        </p:nvCxnSpPr>
        <p:spPr>
          <a:xfrm>
            <a:off x="3663904" y="4000365"/>
            <a:ext cx="49353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A242F2F-5A2C-46C7-AB1D-E9345492F417}"/>
              </a:ext>
            </a:extLst>
          </p:cNvPr>
          <p:cNvCxnSpPr/>
          <p:nvPr/>
        </p:nvCxnSpPr>
        <p:spPr>
          <a:xfrm>
            <a:off x="3651332" y="4101548"/>
            <a:ext cx="49353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ACE545-254F-4C78-811B-CB15798762EF}"/>
              </a:ext>
            </a:extLst>
          </p:cNvPr>
          <p:cNvCxnSpPr/>
          <p:nvPr/>
        </p:nvCxnSpPr>
        <p:spPr>
          <a:xfrm>
            <a:off x="3657133" y="5653955"/>
            <a:ext cx="49353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F6E6559-6381-4256-8B3A-2B1BC8234B63}"/>
              </a:ext>
            </a:extLst>
          </p:cNvPr>
          <p:cNvCxnSpPr/>
          <p:nvPr/>
        </p:nvCxnSpPr>
        <p:spPr>
          <a:xfrm>
            <a:off x="3644561" y="5755138"/>
            <a:ext cx="49353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E85E9B-0C62-43E5-B753-51CD6AB61AA9}"/>
              </a:ext>
            </a:extLst>
          </p:cNvPr>
          <p:cNvCxnSpPr>
            <a:cxnSpLocks/>
          </p:cNvCxnSpPr>
          <p:nvPr/>
        </p:nvCxnSpPr>
        <p:spPr>
          <a:xfrm>
            <a:off x="3490786" y="4341853"/>
            <a:ext cx="0" cy="4097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D21CDAE-92DC-4736-8B4B-F4CA4DB0E6BF}"/>
              </a:ext>
            </a:extLst>
          </p:cNvPr>
          <p:cNvCxnSpPr>
            <a:cxnSpLocks/>
          </p:cNvCxnSpPr>
          <p:nvPr/>
        </p:nvCxnSpPr>
        <p:spPr>
          <a:xfrm>
            <a:off x="3575681" y="4341853"/>
            <a:ext cx="0" cy="4097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0D28605-6735-4E0D-93B1-22EC4E816B18}"/>
              </a:ext>
            </a:extLst>
          </p:cNvPr>
          <p:cNvCxnSpPr>
            <a:cxnSpLocks/>
          </p:cNvCxnSpPr>
          <p:nvPr/>
        </p:nvCxnSpPr>
        <p:spPr>
          <a:xfrm>
            <a:off x="3660575" y="4341853"/>
            <a:ext cx="0" cy="4097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DED3F0-4DFD-42A9-A062-9C205DF7AC8B}"/>
              </a:ext>
            </a:extLst>
          </p:cNvPr>
          <p:cNvCxnSpPr>
            <a:cxnSpLocks/>
          </p:cNvCxnSpPr>
          <p:nvPr/>
        </p:nvCxnSpPr>
        <p:spPr>
          <a:xfrm>
            <a:off x="3745470" y="4341853"/>
            <a:ext cx="0" cy="4097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D9CE02-B519-47C6-9981-4FDB193CCE24}"/>
              </a:ext>
            </a:extLst>
          </p:cNvPr>
          <p:cNvCxnSpPr>
            <a:cxnSpLocks/>
          </p:cNvCxnSpPr>
          <p:nvPr/>
        </p:nvCxnSpPr>
        <p:spPr>
          <a:xfrm>
            <a:off x="3830365" y="4341853"/>
            <a:ext cx="0" cy="4097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EA3FE63-3B0A-4E95-82CF-F9106EB706BF}"/>
              </a:ext>
            </a:extLst>
          </p:cNvPr>
          <p:cNvCxnSpPr>
            <a:cxnSpLocks/>
          </p:cNvCxnSpPr>
          <p:nvPr/>
        </p:nvCxnSpPr>
        <p:spPr>
          <a:xfrm>
            <a:off x="3915259" y="4341853"/>
            <a:ext cx="0" cy="4097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246DF96-F268-4BB8-B25D-1AA8482A953F}"/>
              </a:ext>
            </a:extLst>
          </p:cNvPr>
          <p:cNvCxnSpPr>
            <a:cxnSpLocks/>
          </p:cNvCxnSpPr>
          <p:nvPr/>
        </p:nvCxnSpPr>
        <p:spPr>
          <a:xfrm>
            <a:off x="4000154" y="4341853"/>
            <a:ext cx="0" cy="4097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CE04114-DFAD-4801-A860-F3F1CFDE6E73}"/>
              </a:ext>
            </a:extLst>
          </p:cNvPr>
          <p:cNvCxnSpPr>
            <a:cxnSpLocks/>
          </p:cNvCxnSpPr>
          <p:nvPr/>
        </p:nvCxnSpPr>
        <p:spPr>
          <a:xfrm>
            <a:off x="4085048" y="4341853"/>
            <a:ext cx="0" cy="4097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1B7655-2E65-43F5-99AD-D370E644A5BD}"/>
              </a:ext>
            </a:extLst>
          </p:cNvPr>
          <p:cNvCxnSpPr>
            <a:cxnSpLocks/>
          </p:cNvCxnSpPr>
          <p:nvPr/>
        </p:nvCxnSpPr>
        <p:spPr>
          <a:xfrm>
            <a:off x="4169943" y="4341853"/>
            <a:ext cx="0" cy="4097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EF32B08-732D-4782-9117-C7FAE4B6C3BB}"/>
              </a:ext>
            </a:extLst>
          </p:cNvPr>
          <p:cNvCxnSpPr>
            <a:cxnSpLocks/>
          </p:cNvCxnSpPr>
          <p:nvPr/>
        </p:nvCxnSpPr>
        <p:spPr>
          <a:xfrm>
            <a:off x="4254838" y="4341853"/>
            <a:ext cx="0" cy="4097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127DD29-F684-40AB-A530-E5A711BD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71" y="3913529"/>
            <a:ext cx="2942997" cy="16416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619BD1-B2F8-D0EA-8C2D-91B86402A8A9}"/>
              </a:ext>
            </a:extLst>
          </p:cNvPr>
          <p:cNvSpPr txBox="1"/>
          <p:nvPr/>
        </p:nvSpPr>
        <p:spPr>
          <a:xfrm>
            <a:off x="860176" y="5621960"/>
            <a:ext cx="1739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브레드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보드의 유래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506565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전자회로</a:t>
            </a:r>
            <a:r>
              <a:rPr lang="en-US" altLang="ko-KR" dirty="0"/>
              <a:t>(Electronic Circuit)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</a:t>
            </a:r>
            <a:r>
              <a:rPr lang="en-US" altLang="ko-KR" dirty="0"/>
              <a:t> </a:t>
            </a:r>
            <a:r>
              <a:rPr lang="ko-KR" altLang="en-US" dirty="0"/>
              <a:t>부품과 회로기호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A26F1E3-1364-421E-85CB-9B8155AFD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83634"/>
              </p:ext>
            </p:extLst>
          </p:nvPr>
        </p:nvGraphicFramePr>
        <p:xfrm>
          <a:off x="467544" y="1412776"/>
          <a:ext cx="8208912" cy="4897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95668892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4657572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416827917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120745309"/>
                    </a:ext>
                  </a:extLst>
                </a:gridCol>
              </a:tblGrid>
              <a:tr h="39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회로기호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77698"/>
                  </a:ext>
                </a:extLst>
              </a:tr>
              <a:tr h="6305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전류의 흐름을 방해하는 소자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단위는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 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옴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)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858547"/>
                  </a:ext>
                </a:extLst>
              </a:tr>
              <a:tr h="6305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가변저항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저항 값을 임의로 바꿀 수 있는 저항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742078"/>
                  </a:ext>
                </a:extLst>
              </a:tr>
              <a:tr h="630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커패시터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전기를 일시적으로 저장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콘덴서 혹은 축전기라 불림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F(</a:t>
                      </a:r>
                      <a:r>
                        <a:rPr lang="ko-KR" altLang="en-US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패럿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416010"/>
                  </a:ext>
                </a:extLst>
              </a:tr>
              <a:tr h="6305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순압향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전압을 인가할 때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빛을 발광하는 표시장치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231013"/>
                  </a:ext>
                </a:extLst>
              </a:tr>
              <a:tr h="6751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전기회로에 에너지를 공급하는 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936471"/>
                  </a:ext>
                </a:extLst>
              </a:tr>
              <a:tr h="6305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전위를 제공하는 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570190"/>
                  </a:ext>
                </a:extLst>
              </a:tr>
              <a:tr h="6305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회로를 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On/Off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시키는 전기소자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82082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279F8FF-AAF2-482E-9E5B-7C346536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905344"/>
            <a:ext cx="1296144" cy="432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2E6D84-47E5-48B0-97AB-A63D4385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160495"/>
            <a:ext cx="882111" cy="381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DF3CE1-0B7D-4AA9-9EC8-C69D2173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765" y="3737707"/>
            <a:ext cx="808716" cy="5639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57DDD9-38E7-4BD1-8CC1-6509CFF08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567" y="4377680"/>
            <a:ext cx="1464802" cy="5682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916B651-E022-4446-B860-3BEC84941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987" y="5062024"/>
            <a:ext cx="415771" cy="5197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D94954C-7175-4952-830D-EE72A62F4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127" y="5843352"/>
            <a:ext cx="696821" cy="2249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BEC5132-BCE0-47B4-B91F-13A5C9E23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43" y="5731631"/>
            <a:ext cx="696822" cy="49273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3A0577C-A796-4F1E-A200-6E3AA8D81F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7393" y="1862211"/>
            <a:ext cx="1132284" cy="51781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AE9CBD9-8847-4BAF-9D2E-1990970A56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2170" y="2494934"/>
            <a:ext cx="857143" cy="49523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6F0ED2B-2C6B-482B-A481-8C21C1FF0E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5696" y="2494934"/>
            <a:ext cx="471931" cy="51781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8FB9C58-A12B-476A-8A3D-15CAD2A82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1293" y="2506221"/>
            <a:ext cx="315928" cy="49523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4E412EF-55AC-4E57-882D-A5D4CBB929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42990" y="2506855"/>
            <a:ext cx="385687" cy="47139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0CE0508-9D89-4AE0-8BA1-712A76F817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6957" y="3151352"/>
            <a:ext cx="1406892" cy="5385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EBAF9A4-F21A-46AC-A575-9561972D70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8424" y="3783893"/>
            <a:ext cx="1580253" cy="55280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FAACD2A-4A37-4DB0-A3B6-0F51C5B8C9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1129" y="4390002"/>
            <a:ext cx="1282720" cy="61889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ABC450D-7351-4898-8EC8-21044A5E5F6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96957" y="5699717"/>
            <a:ext cx="580756" cy="55655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3013DDE-B2E8-48C2-B49C-6CA4BE4C10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22156" y="5695319"/>
            <a:ext cx="543484" cy="5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57596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전자회로</a:t>
            </a:r>
            <a:r>
              <a:rPr lang="en-US" altLang="ko-KR" dirty="0"/>
              <a:t>(Electronic Circuit)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저항</a:t>
            </a:r>
            <a:r>
              <a:rPr lang="en-US" altLang="ko-KR" dirty="0"/>
              <a:t>(Resistor)</a:t>
            </a:r>
          </a:p>
          <a:p>
            <a:pPr lvl="1"/>
            <a:r>
              <a:rPr lang="ko-KR" altLang="en-US" dirty="0"/>
              <a:t>저항은 전류가 흐르는 것을 방해하여 흐르는 </a:t>
            </a:r>
            <a:r>
              <a:rPr lang="ko-KR" altLang="en-US" dirty="0" err="1"/>
              <a:t>전류량을</a:t>
            </a:r>
            <a:r>
              <a:rPr lang="ko-KR" altLang="en-US" dirty="0"/>
              <a:t> 제한</a:t>
            </a:r>
            <a:endParaRPr lang="en-US" altLang="ko-KR" dirty="0"/>
          </a:p>
          <a:p>
            <a:pPr lvl="2"/>
            <a:r>
              <a:rPr lang="ko-KR" altLang="en-US" dirty="0"/>
              <a:t>소자를 안전하게 사용하기 위해 직렬 연결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일반적으로 낮은 저항 값</a:t>
            </a:r>
            <a:endParaRPr lang="en-US" altLang="ko-KR" dirty="0"/>
          </a:p>
          <a:p>
            <a:pPr lvl="2"/>
            <a:r>
              <a:rPr lang="ko-KR" altLang="en-US" dirty="0"/>
              <a:t>원하는 신호를 만들기 위해 병렬로 연결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일반적으로 높은 저항 값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저항 값은 띠 모양으로 표기하고 있음                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BED27-371B-47FA-83BC-68686ACDAF19}"/>
              </a:ext>
            </a:extLst>
          </p:cNvPr>
          <p:cNvSpPr txBox="1"/>
          <p:nvPr/>
        </p:nvSpPr>
        <p:spPr>
          <a:xfrm>
            <a:off x="2700520" y="6259362"/>
            <a:ext cx="376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&lt;4-band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저항의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color code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실습에 사용할 저항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FD165D-25BC-41ED-9816-53B9A8F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4208" y="3078956"/>
            <a:ext cx="1152128" cy="10110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F2947A-2516-435A-92BE-7C8E00CDD2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4184" y="4709166"/>
            <a:ext cx="917094" cy="8350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E08602-6A9B-409C-B831-293825C30243}"/>
              </a:ext>
            </a:extLst>
          </p:cNvPr>
          <p:cNvSpPr txBox="1"/>
          <p:nvPr/>
        </p:nvSpPr>
        <p:spPr>
          <a:xfrm>
            <a:off x="5873710" y="3933056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적적갈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2 2 1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220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140310-2B2E-4255-9A54-396778C08895}"/>
              </a:ext>
            </a:extLst>
          </p:cNvPr>
          <p:cNvSpPr txBox="1"/>
          <p:nvPr/>
        </p:nvSpPr>
        <p:spPr>
          <a:xfrm>
            <a:off x="5883835" y="5406315"/>
            <a:ext cx="2845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갈흑등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1 0 3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10,000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 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            10K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98C3E5-FBC5-4A66-947C-7AB9441E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100610"/>
            <a:ext cx="2304256" cy="805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D5FB0C-EE0D-48C6-947C-4E83CB452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663" y="4005064"/>
            <a:ext cx="3259245" cy="227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7819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D8779-D28B-F0F8-5549-E7171CA5A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과제</a:t>
            </a:r>
            <a:r>
              <a:rPr lang="en-US" altLang="ko-KR" dirty="0"/>
              <a:t>] </a:t>
            </a:r>
            <a:r>
              <a:rPr lang="ko-KR" altLang="en-US" dirty="0" err="1"/>
              <a:t>저항값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FAACD-A371-2311-261F-54E54B88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저항의 </a:t>
            </a:r>
            <a:r>
              <a:rPr lang="ko-KR" altLang="en-US" dirty="0" err="1"/>
              <a:t>저항값을</a:t>
            </a:r>
            <a:r>
              <a:rPr lang="ko-KR" altLang="en-US" dirty="0"/>
              <a:t> 계산해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4AA766-B185-C4C9-FCBD-D0A5CEE53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6" name="그림 5" descr="스크린샷, 다채로움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EA6CBA-6EDE-5659-C0FA-C3D79029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7"/>
          <a:stretch/>
        </p:blipFill>
        <p:spPr>
          <a:xfrm>
            <a:off x="790299" y="2445436"/>
            <a:ext cx="7585626" cy="6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4126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전자회로</a:t>
            </a:r>
            <a:r>
              <a:rPr lang="en-US" altLang="ko-KR" dirty="0"/>
              <a:t>(Electronic Circuit)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 </a:t>
            </a:r>
            <a:r>
              <a:rPr lang="en-US" altLang="ko-KR" dirty="0"/>
              <a:t>(Light Emitting Diode) </a:t>
            </a:r>
          </a:p>
          <a:p>
            <a:pPr lvl="1"/>
            <a:r>
              <a:rPr lang="ko-KR" altLang="en-US" dirty="0"/>
              <a:t>전압이 인가되었을 때 빛을 발생하도록 만든 다이오드 </a:t>
            </a:r>
            <a:endParaRPr lang="en-US" altLang="ko-KR" dirty="0"/>
          </a:p>
          <a:p>
            <a:pPr lvl="1"/>
            <a:r>
              <a:rPr lang="ko-KR" altLang="en-US" dirty="0"/>
              <a:t>전자제어에서의</a:t>
            </a:r>
            <a:r>
              <a:rPr lang="en-US" altLang="ko-KR" dirty="0"/>
              <a:t> </a:t>
            </a:r>
            <a:r>
              <a:rPr lang="ko-KR" altLang="en-US" dirty="0"/>
              <a:t>대표적 표시장치 중 하나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출력장치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다리</a:t>
            </a:r>
            <a:r>
              <a:rPr lang="en-US" altLang="ko-KR" dirty="0"/>
              <a:t> </a:t>
            </a:r>
            <a:r>
              <a:rPr lang="ko-KR" altLang="en-US" dirty="0"/>
              <a:t>중 길이가 긴 것이 양극</a:t>
            </a:r>
            <a:r>
              <a:rPr lang="en-US" altLang="ko-KR" dirty="0"/>
              <a:t>(Anode), </a:t>
            </a:r>
            <a:r>
              <a:rPr lang="ko-KR" altLang="en-US" dirty="0"/>
              <a:t>짧은 것이 음극</a:t>
            </a:r>
            <a:r>
              <a:rPr lang="en-US" altLang="ko-KR" dirty="0"/>
              <a:t>(Cathode)</a:t>
            </a:r>
          </a:p>
          <a:p>
            <a:pPr lvl="1"/>
            <a:r>
              <a:rPr lang="ko-KR" altLang="en-US" dirty="0"/>
              <a:t>동작 전압은 </a:t>
            </a:r>
            <a:r>
              <a:rPr lang="en-US" altLang="ko-KR" dirty="0"/>
              <a:t>1.6V(Red LED) ~ 3.4V(Blue</a:t>
            </a:r>
            <a:r>
              <a:rPr lang="ko-KR" altLang="en-US" dirty="0"/>
              <a:t> </a:t>
            </a:r>
            <a:r>
              <a:rPr lang="en-US" altLang="ko-KR" dirty="0"/>
              <a:t>LED) </a:t>
            </a:r>
            <a:r>
              <a:rPr lang="ko-KR" altLang="en-US" dirty="0"/>
              <a:t>정도</a:t>
            </a:r>
            <a:endParaRPr lang="en-US" altLang="ko-KR" dirty="0"/>
          </a:p>
          <a:p>
            <a:pPr lvl="2"/>
            <a:r>
              <a:rPr lang="ko-KR" altLang="en-US" dirty="0"/>
              <a:t>빨간색에 비해 파란색을 만들기가 어려우며 가격도 차이가 많음</a:t>
            </a:r>
            <a:endParaRPr lang="en-US" altLang="ko-KR" dirty="0"/>
          </a:p>
          <a:p>
            <a:pPr lvl="1"/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</a:t>
            </a:r>
            <a:r>
              <a:rPr lang="en-US" altLang="ko-KR" dirty="0"/>
              <a:t>(RGB;</a:t>
            </a:r>
            <a:r>
              <a:rPr lang="ko-KR" altLang="en-US" dirty="0"/>
              <a:t> </a:t>
            </a:r>
            <a:r>
              <a:rPr lang="en-US" altLang="ko-KR" dirty="0"/>
              <a:t>Red,</a:t>
            </a:r>
            <a:r>
              <a:rPr lang="ko-KR" altLang="en-US" dirty="0"/>
              <a:t> </a:t>
            </a:r>
            <a:r>
              <a:rPr lang="en-US" altLang="ko-KR" dirty="0"/>
              <a:t>Green,</a:t>
            </a:r>
            <a:r>
              <a:rPr lang="ko-KR" altLang="en-US" dirty="0"/>
              <a:t> </a:t>
            </a:r>
            <a:r>
              <a:rPr lang="en-US" altLang="ko-KR" dirty="0"/>
              <a:t>Blue)</a:t>
            </a:r>
            <a:r>
              <a:rPr lang="ko-KR" altLang="en-US" dirty="0"/>
              <a:t>이 있으면 총천연색 구현 가능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BE2C30-E140-2960-02FC-21216B5B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20" y="4437112"/>
            <a:ext cx="3456384" cy="173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91071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1B21-EE63-AF63-C9C3-473CBF8F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</a:t>
            </a:r>
            <a:r>
              <a:rPr lang="en-US" altLang="ko-KR" dirty="0"/>
              <a:t>, </a:t>
            </a:r>
            <a:r>
              <a:rPr lang="ko-KR" altLang="en-US" dirty="0"/>
              <a:t>물감의 </a:t>
            </a:r>
            <a:r>
              <a:rPr lang="en-US" altLang="ko-KR" dirty="0"/>
              <a:t>3</a:t>
            </a:r>
            <a:r>
              <a:rPr lang="ko-KR" altLang="en-US" dirty="0"/>
              <a:t>원색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76CD2-996A-5E2B-ABC8-9D260F49D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</a:t>
            </a:r>
            <a:endParaRPr lang="en-US" altLang="ko-KR" dirty="0"/>
          </a:p>
          <a:p>
            <a:pPr lvl="1"/>
            <a:r>
              <a:rPr lang="ko-KR" altLang="en-US" dirty="0"/>
              <a:t>빛의 세가지 기본 색</a:t>
            </a:r>
            <a:r>
              <a:rPr lang="en-US" altLang="ko-KR" dirty="0"/>
              <a:t>, </a:t>
            </a:r>
            <a:r>
              <a:rPr lang="ko-KR" altLang="en-US" dirty="0"/>
              <a:t>빨강</a:t>
            </a:r>
            <a:r>
              <a:rPr lang="en-US" altLang="ko-KR" dirty="0"/>
              <a:t>(Red), </a:t>
            </a:r>
            <a:r>
              <a:rPr lang="ko-KR" altLang="en-US" dirty="0"/>
              <a:t>초록</a:t>
            </a:r>
            <a:r>
              <a:rPr lang="en-US" altLang="ko-KR" dirty="0"/>
              <a:t>(Green), </a:t>
            </a:r>
            <a:r>
              <a:rPr lang="ko-KR" altLang="en-US" dirty="0"/>
              <a:t>파랑</a:t>
            </a:r>
            <a:r>
              <a:rPr lang="en-US" altLang="ko-KR" dirty="0"/>
              <a:t>(Blue)</a:t>
            </a:r>
          </a:p>
          <a:p>
            <a:pPr lvl="1"/>
            <a:r>
              <a:rPr lang="ko-KR" altLang="en-US" dirty="0"/>
              <a:t>태양</a:t>
            </a:r>
            <a:r>
              <a:rPr lang="en-US" altLang="ko-KR" dirty="0"/>
              <a:t>, </a:t>
            </a:r>
            <a:r>
              <a:rPr lang="ko-KR" altLang="en-US" dirty="0"/>
              <a:t>전등</a:t>
            </a:r>
            <a:r>
              <a:rPr lang="en-US" altLang="ko-KR" dirty="0"/>
              <a:t>, </a:t>
            </a:r>
            <a:r>
              <a:rPr lang="ko-KR" altLang="en-US" dirty="0"/>
              <a:t>촛불</a:t>
            </a:r>
            <a:r>
              <a:rPr lang="en-US" altLang="ko-KR" dirty="0"/>
              <a:t>, LED </a:t>
            </a:r>
            <a:r>
              <a:rPr lang="ko-KR" altLang="en-US" dirty="0"/>
              <a:t>등과 같은 광원으로부터 나오는 색</a:t>
            </a:r>
            <a:endParaRPr lang="en-US" altLang="ko-KR" dirty="0"/>
          </a:p>
          <a:p>
            <a:pPr lvl="1"/>
            <a:r>
              <a:rPr lang="en-US" altLang="ko-KR" dirty="0"/>
              <a:t>RGB</a:t>
            </a:r>
            <a:r>
              <a:rPr lang="ko-KR" altLang="en-US" dirty="0"/>
              <a:t>로 표현</a:t>
            </a:r>
            <a:endParaRPr lang="en-US" altLang="ko-KR" dirty="0"/>
          </a:p>
          <a:p>
            <a:r>
              <a:rPr lang="ko-KR" altLang="en-US" dirty="0"/>
              <a:t>물감의 </a:t>
            </a:r>
            <a:r>
              <a:rPr lang="en-US" altLang="ko-KR" dirty="0"/>
              <a:t>3</a:t>
            </a:r>
            <a:r>
              <a:rPr lang="ko-KR" altLang="en-US" dirty="0"/>
              <a:t>원색</a:t>
            </a:r>
            <a:endParaRPr lang="en-US" altLang="ko-KR" dirty="0"/>
          </a:p>
          <a:p>
            <a:pPr lvl="1"/>
            <a:r>
              <a:rPr lang="ko-KR" altLang="en-US" dirty="0"/>
              <a:t>물감</a:t>
            </a:r>
            <a:r>
              <a:rPr lang="en-US" altLang="ko-KR" dirty="0"/>
              <a:t>, </a:t>
            </a:r>
            <a:r>
              <a:rPr lang="ko-KR" altLang="en-US" dirty="0"/>
              <a:t>잉크의 </a:t>
            </a:r>
            <a:r>
              <a:rPr lang="en-US" altLang="ko-KR" dirty="0"/>
              <a:t>3</a:t>
            </a:r>
            <a:r>
              <a:rPr lang="ko-KR" altLang="en-US" dirty="0"/>
              <a:t>가지 기본 색</a:t>
            </a:r>
            <a:r>
              <a:rPr lang="en-US" altLang="ko-KR" dirty="0"/>
              <a:t>, </a:t>
            </a:r>
            <a:r>
              <a:rPr lang="ko-KR" altLang="en-US" dirty="0"/>
              <a:t>자홍</a:t>
            </a:r>
            <a:r>
              <a:rPr lang="en-US" altLang="ko-KR" dirty="0"/>
              <a:t>(Magenta), </a:t>
            </a:r>
            <a:r>
              <a:rPr lang="ko-KR" altLang="en-US" dirty="0"/>
              <a:t>노랑</a:t>
            </a:r>
            <a:r>
              <a:rPr lang="en-US" altLang="ko-KR" dirty="0"/>
              <a:t>(Yellow), </a:t>
            </a:r>
            <a:r>
              <a:rPr lang="ko-KR" altLang="en-US" dirty="0"/>
              <a:t>청록</a:t>
            </a:r>
            <a:r>
              <a:rPr lang="en-US" altLang="ko-KR" dirty="0"/>
              <a:t>(Cyan)</a:t>
            </a:r>
          </a:p>
          <a:p>
            <a:pPr lvl="1"/>
            <a:r>
              <a:rPr lang="ko-KR" altLang="en-US" dirty="0"/>
              <a:t>물체가 반사하는 빛의 색</a:t>
            </a: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183957-7916-7ECA-81DF-489695A5D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EABA25-E9D9-796A-4FDD-BB3A5C92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221088"/>
            <a:ext cx="2044829" cy="2135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044CB0-DB89-7754-2C62-64A5B5DA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4221088"/>
            <a:ext cx="2271070" cy="2135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5757998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053847-62A1-4E89-8DAA-4521CF1C0422}" type="slidenum">
              <a:rPr lang="en-US" altLang="ko-KR" smtClean="0"/>
              <a:pPr/>
              <a:t>2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FC4B0-6B95-4173-94FC-A4963093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14" y="41126"/>
            <a:ext cx="5222972" cy="677574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전자회로</a:t>
            </a:r>
            <a:r>
              <a:rPr lang="en-US" altLang="ko-KR" dirty="0"/>
              <a:t>(Electronic Circuit)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멀티미터</a:t>
            </a:r>
            <a:r>
              <a:rPr lang="en-US" altLang="ko-KR" dirty="0"/>
              <a:t>(Multimeter)</a:t>
            </a:r>
          </a:p>
          <a:p>
            <a:pPr lvl="1"/>
            <a:r>
              <a:rPr lang="ko-KR" altLang="en-US" i="0" dirty="0">
                <a:effectLst/>
                <a:latin typeface="Arial" panose="020B0604020202020204" pitchFamily="34" charset="0"/>
              </a:rPr>
              <a:t>여러가지의 측정 기능을 결합한 </a:t>
            </a:r>
            <a:r>
              <a:rPr lang="ko-KR" altLang="en-US" dirty="0">
                <a:latin typeface="Arial" panose="020B0604020202020204" pitchFamily="34" charset="0"/>
              </a:rPr>
              <a:t>전자</a:t>
            </a:r>
            <a:r>
              <a:rPr lang="ko-KR" altLang="en-US" i="0" dirty="0">
                <a:effectLst/>
                <a:latin typeface="Arial" panose="020B0604020202020204" pitchFamily="34" charset="0"/>
              </a:rPr>
              <a:t> </a:t>
            </a:r>
            <a:r>
              <a:rPr lang="ko-KR" altLang="en-US" dirty="0">
                <a:latin typeface="Arial" panose="020B0604020202020204" pitchFamily="34" charset="0"/>
              </a:rPr>
              <a:t>계측기</a:t>
            </a:r>
            <a:endParaRPr lang="en-US" altLang="ko-KR" dirty="0">
              <a:latin typeface="Arial" panose="020B0604020202020204" pitchFamily="34" charset="0"/>
            </a:endParaRPr>
          </a:p>
          <a:p>
            <a:pPr lvl="1"/>
            <a:r>
              <a:rPr lang="ko-KR" altLang="en-US" i="0" dirty="0">
                <a:effectLst/>
                <a:latin typeface="Arial" panose="020B0604020202020204" pitchFamily="34" charset="0"/>
              </a:rPr>
              <a:t>전형적인 </a:t>
            </a:r>
            <a:r>
              <a:rPr lang="ko-KR" altLang="en-US" i="0" dirty="0" err="1">
                <a:effectLst/>
                <a:latin typeface="Arial" panose="020B0604020202020204" pitchFamily="34" charset="0"/>
              </a:rPr>
              <a:t>멀티미터는</a:t>
            </a:r>
            <a:r>
              <a:rPr lang="ko-KR" altLang="en-US" i="0" dirty="0">
                <a:effectLst/>
                <a:latin typeface="Arial" panose="020B0604020202020204" pitchFamily="34" charset="0"/>
              </a:rPr>
              <a:t> </a:t>
            </a:r>
            <a:r>
              <a:rPr lang="ko-KR" altLang="en-US" dirty="0">
                <a:latin typeface="Arial" panose="020B0604020202020204" pitchFamily="34" charset="0"/>
              </a:rPr>
              <a:t>전압</a:t>
            </a:r>
            <a:r>
              <a:rPr lang="en-US" altLang="ko-KR" i="0" dirty="0">
                <a:effectLst/>
                <a:latin typeface="Arial" panose="020B0604020202020204" pitchFamily="34" charset="0"/>
              </a:rPr>
              <a:t>, </a:t>
            </a:r>
            <a:r>
              <a:rPr lang="ko-KR" altLang="en-US" dirty="0">
                <a:latin typeface="Arial" panose="020B0604020202020204" pitchFamily="34" charset="0"/>
              </a:rPr>
              <a:t>전류</a:t>
            </a:r>
            <a:r>
              <a:rPr lang="en-US" altLang="ko-KR" i="0" dirty="0">
                <a:effectLst/>
                <a:latin typeface="Arial" panose="020B0604020202020204" pitchFamily="34" charset="0"/>
              </a:rPr>
              <a:t>, </a:t>
            </a:r>
            <a:r>
              <a:rPr lang="ko-KR" altLang="en-US" dirty="0">
                <a:latin typeface="Arial" panose="020B0604020202020204" pitchFamily="34" charset="0"/>
              </a:rPr>
              <a:t>전기저항</a:t>
            </a:r>
            <a:r>
              <a:rPr lang="ko-KR" altLang="en-US" i="0" dirty="0">
                <a:effectLst/>
                <a:latin typeface="Arial" panose="020B0604020202020204" pitchFamily="34" charset="0"/>
              </a:rPr>
              <a:t>을 측정할</a:t>
            </a:r>
            <a:r>
              <a:rPr lang="en-US" altLang="ko-KR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effectLst/>
                <a:latin typeface="Arial" panose="020B0604020202020204" pitchFamily="34" charset="0"/>
              </a:rPr>
              <a:t>수 있음</a:t>
            </a:r>
            <a:endParaRPr lang="en-US" altLang="ko-KR" i="0" dirty="0"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전압측정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폐회로에서 측정하고자 하는 소자의 양단에 병렬로 연결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전류측정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폐회로에서 측정하고자 하는 소자와 직렬로 연결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저항측정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회로에서 분리하여 측정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BED27-371B-47FA-83BC-68686ACDAF19}"/>
              </a:ext>
            </a:extLst>
          </p:cNvPr>
          <p:cNvSpPr txBox="1"/>
          <p:nvPr/>
        </p:nvSpPr>
        <p:spPr>
          <a:xfrm>
            <a:off x="1280513" y="6190432"/>
            <a:ext cx="1852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멀티미터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(FLUKE-175)&gt;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551ABD-02C9-4338-AD41-0852E6B2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846049"/>
            <a:ext cx="2160240" cy="22262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0185CF-4C44-447C-AFF8-ABB3298DC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32" y="3959185"/>
            <a:ext cx="3380952" cy="20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9781C1-762C-467E-B546-E5CFB45077D9}"/>
              </a:ext>
            </a:extLst>
          </p:cNvPr>
          <p:cNvSpPr txBox="1"/>
          <p:nvPr/>
        </p:nvSpPr>
        <p:spPr>
          <a:xfrm>
            <a:off x="5559781" y="6190431"/>
            <a:ext cx="2047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전압계와 전류계의 연결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4BB1FF-3E3F-4386-94E2-8575B394CB66}"/>
              </a:ext>
            </a:extLst>
          </p:cNvPr>
          <p:cNvSpPr txBox="1"/>
          <p:nvPr/>
        </p:nvSpPr>
        <p:spPr>
          <a:xfrm>
            <a:off x="6091561" y="3692269"/>
            <a:ext cx="1529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전압계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(Voltmeter)</a:t>
            </a:r>
            <a:endParaRPr lang="ko-KR" altLang="en-US" sz="12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044297-AE82-41E7-BF84-BDA4684B6473}"/>
              </a:ext>
            </a:extLst>
          </p:cNvPr>
          <p:cNvSpPr txBox="1"/>
          <p:nvPr/>
        </p:nvSpPr>
        <p:spPr>
          <a:xfrm>
            <a:off x="6275750" y="5744255"/>
            <a:ext cx="149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전류계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(Ammeter)</a:t>
            </a:r>
            <a:endParaRPr lang="ko-KR" altLang="en-US" sz="12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656087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전자회로</a:t>
            </a:r>
            <a:r>
              <a:rPr lang="en-US" altLang="ko-KR" dirty="0"/>
              <a:t> </a:t>
            </a:r>
            <a:r>
              <a:rPr lang="ko-KR" altLang="en-US" dirty="0"/>
              <a:t>구성을 위한 아두이노 </a:t>
            </a:r>
            <a:r>
              <a:rPr lang="ko-KR" altLang="en-US" dirty="0" err="1"/>
              <a:t>핀배열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Arduino</a:t>
            </a:r>
            <a:r>
              <a:rPr lang="ko-KR" altLang="en-US" dirty="0"/>
              <a:t>의 입출력 핀</a:t>
            </a:r>
            <a:endParaRPr lang="en-US" altLang="ko-KR" dirty="0"/>
          </a:p>
          <a:p>
            <a:pPr lvl="1"/>
            <a:r>
              <a:rPr lang="ko-KR" altLang="en-US" dirty="0" err="1"/>
              <a:t>마이크로컨트롤러</a:t>
            </a:r>
            <a:r>
              <a:rPr lang="en-US" altLang="ko-KR" dirty="0"/>
              <a:t>(MCU; Micro-Controller Unit)</a:t>
            </a:r>
            <a:r>
              <a:rPr lang="ko-KR" altLang="en-US" dirty="0"/>
              <a:t>로 신호를 입력하거나</a:t>
            </a:r>
            <a:r>
              <a:rPr lang="en-US" altLang="ko-KR" dirty="0"/>
              <a:t>, MCU</a:t>
            </a:r>
            <a:r>
              <a:rPr lang="ko-KR" altLang="en-US" dirty="0"/>
              <a:t>로부터</a:t>
            </a:r>
            <a:r>
              <a:rPr lang="en-US" altLang="ko-KR" dirty="0"/>
              <a:t> </a:t>
            </a:r>
            <a:r>
              <a:rPr lang="ko-KR" altLang="en-US" dirty="0"/>
              <a:t>신호를 출력하기 위한 핀</a:t>
            </a:r>
            <a:endParaRPr lang="en-US" altLang="ko-KR" dirty="0"/>
          </a:p>
          <a:p>
            <a:pPr lvl="1"/>
            <a:r>
              <a:rPr lang="ko-KR" altLang="en-US" dirty="0"/>
              <a:t>동작전압은 </a:t>
            </a:r>
            <a:r>
              <a:rPr lang="en-US" altLang="ko-KR" dirty="0"/>
              <a:t>5V</a:t>
            </a:r>
            <a:r>
              <a:rPr lang="ko-KR" altLang="en-US" dirty="0"/>
              <a:t>이며</a:t>
            </a:r>
            <a:r>
              <a:rPr lang="en-US" altLang="ko-KR" dirty="0"/>
              <a:t>, I/O</a:t>
            </a:r>
            <a:r>
              <a:rPr lang="ko-KR" altLang="en-US" dirty="0"/>
              <a:t> 핀의</a:t>
            </a:r>
            <a:r>
              <a:rPr lang="en-US" altLang="ko-KR" dirty="0"/>
              <a:t> </a:t>
            </a:r>
            <a:r>
              <a:rPr lang="ko-KR" altLang="en-US" dirty="0"/>
              <a:t>출력전류는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40mA</a:t>
            </a:r>
            <a:r>
              <a:rPr lang="ko-KR" altLang="en-US" dirty="0"/>
              <a:t>로 제한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A29B1-25AC-4233-1092-B51C63159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21" y="3170322"/>
            <a:ext cx="4141904" cy="29272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67C441D-3FF6-4FF0-A917-AD462AA9742C}"/>
              </a:ext>
            </a:extLst>
          </p:cNvPr>
          <p:cNvSpPr txBox="1"/>
          <p:nvPr/>
        </p:nvSpPr>
        <p:spPr>
          <a:xfrm>
            <a:off x="3906407" y="2638045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</a:t>
            </a:r>
            <a:endParaRPr lang="en-US" altLang="ko-KR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464F92-2754-4751-9565-CFB64A45FE44}"/>
              </a:ext>
            </a:extLst>
          </p:cNvPr>
          <p:cNvSpPr txBox="1"/>
          <p:nvPr/>
        </p:nvSpPr>
        <p:spPr>
          <a:xfrm>
            <a:off x="4476680" y="2638045"/>
            <a:ext cx="1717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입출력 핀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(2~13)</a:t>
            </a:r>
          </a:p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(~ 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표시는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PWM)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FA2EE1-26D7-496C-B927-EBD4C62B4F84}"/>
              </a:ext>
            </a:extLst>
          </p:cNvPr>
          <p:cNvSpPr txBox="1"/>
          <p:nvPr/>
        </p:nvSpPr>
        <p:spPr>
          <a:xfrm>
            <a:off x="4035382" y="6096740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3.3V</a:t>
            </a:r>
          </a:p>
          <a:p>
            <a:pPr algn="ctr"/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출력핀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064580-5298-432F-8958-004BA07C4295}"/>
              </a:ext>
            </a:extLst>
          </p:cNvPr>
          <p:cNvSpPr txBox="1"/>
          <p:nvPr/>
        </p:nvSpPr>
        <p:spPr>
          <a:xfrm>
            <a:off x="4634379" y="6096740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5V</a:t>
            </a:r>
          </a:p>
          <a:p>
            <a:pPr algn="ctr"/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출력핀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D45791-345F-4A7C-B5E7-33F68EC93B0B}"/>
              </a:ext>
            </a:extLst>
          </p:cNvPr>
          <p:cNvSpPr txBox="1"/>
          <p:nvPr/>
        </p:nvSpPr>
        <p:spPr>
          <a:xfrm>
            <a:off x="5216188" y="609674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접지핀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FFA6D-3C41-489D-B581-C3FD6F23B234}"/>
              </a:ext>
            </a:extLst>
          </p:cNvPr>
          <p:cNvSpPr txBox="1"/>
          <p:nvPr/>
        </p:nvSpPr>
        <p:spPr>
          <a:xfrm>
            <a:off x="5868144" y="6096740"/>
            <a:ext cx="17844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입력핀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(A0~A5)</a:t>
            </a:r>
          </a:p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출력 가능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73D38-B9E2-4110-973A-7F2B42A9F3AE}"/>
              </a:ext>
            </a:extLst>
          </p:cNvPr>
          <p:cNvSpPr txBox="1"/>
          <p:nvPr/>
        </p:nvSpPr>
        <p:spPr>
          <a:xfrm>
            <a:off x="4912952" y="4865276"/>
            <a:ext cx="98296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ATmega328</a:t>
            </a:r>
            <a:endParaRPr lang="ko-KR" altLang="en-US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BAC7B10-A6E2-499E-B1B6-37CDA9283799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210337" y="3068932"/>
            <a:ext cx="225861" cy="460165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DBC4834-23A1-40C9-A5B2-EF85BA337C9F}"/>
              </a:ext>
            </a:extLst>
          </p:cNvPr>
          <p:cNvCxnSpPr>
            <a:cxnSpLocks/>
            <a:stCxn id="51" idx="0"/>
            <a:endCxn id="15" idx="2"/>
          </p:cNvCxnSpPr>
          <p:nvPr/>
        </p:nvCxnSpPr>
        <p:spPr>
          <a:xfrm flipH="1" flipV="1">
            <a:off x="6291709" y="6027880"/>
            <a:ext cx="468667" cy="68860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A6E6DE8-465C-45AD-B35F-88DD81D7DCF5}"/>
              </a:ext>
            </a:extLst>
          </p:cNvPr>
          <p:cNvCxnSpPr>
            <a:cxnSpLocks/>
            <a:stCxn id="50" idx="0"/>
            <a:endCxn id="10" idx="2"/>
          </p:cNvCxnSpPr>
          <p:nvPr/>
        </p:nvCxnSpPr>
        <p:spPr>
          <a:xfrm flipH="1" flipV="1">
            <a:off x="5231058" y="5899266"/>
            <a:ext cx="289060" cy="197474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012FD99-A94E-4810-ADEF-182E4299FFD9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4938309" y="5771062"/>
            <a:ext cx="36280" cy="325678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B21CBA4-D99E-48BF-85AC-82EA16209ABE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339312" y="5771062"/>
            <a:ext cx="517103" cy="325678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8A19D64-D4C4-4F51-AAFD-5DD6CC983138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5335249" y="3068932"/>
            <a:ext cx="0" cy="128204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4A25337-6182-49A4-83D2-419EEBA5AA67}"/>
              </a:ext>
            </a:extLst>
          </p:cNvPr>
          <p:cNvSpPr/>
          <p:nvPr/>
        </p:nvSpPr>
        <p:spPr>
          <a:xfrm>
            <a:off x="4587441" y="3197136"/>
            <a:ext cx="1496727" cy="298831"/>
          </a:xfrm>
          <a:custGeom>
            <a:avLst/>
            <a:gdLst>
              <a:gd name="connsiteX0" fmla="*/ 0 w 1548143"/>
              <a:gd name="connsiteY0" fmla="*/ 162962 h 190122"/>
              <a:gd name="connsiteX1" fmla="*/ 0 w 1548143"/>
              <a:gd name="connsiteY1" fmla="*/ 0 h 190122"/>
              <a:gd name="connsiteX2" fmla="*/ 1548143 w 1548143"/>
              <a:gd name="connsiteY2" fmla="*/ 0 h 190122"/>
              <a:gd name="connsiteX3" fmla="*/ 1548143 w 1548143"/>
              <a:gd name="connsiteY3" fmla="*/ 190122 h 190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8143" h="190122">
                <a:moveTo>
                  <a:pt x="0" y="162962"/>
                </a:moveTo>
                <a:lnTo>
                  <a:pt x="0" y="0"/>
                </a:lnTo>
                <a:lnTo>
                  <a:pt x="1548143" y="0"/>
                </a:lnTo>
                <a:lnTo>
                  <a:pt x="1548143" y="190122"/>
                </a:lnTo>
              </a:path>
            </a:pathLst>
          </a:custGeom>
          <a:noFill/>
          <a:ln>
            <a:solidFill>
              <a:srgbClr val="CC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B36D68B-28E5-447B-A7E5-67995840BB97}"/>
              </a:ext>
            </a:extLst>
          </p:cNvPr>
          <p:cNvSpPr/>
          <p:nvPr/>
        </p:nvSpPr>
        <p:spPr>
          <a:xfrm>
            <a:off x="5098090" y="5771062"/>
            <a:ext cx="132968" cy="128204"/>
          </a:xfrm>
          <a:custGeom>
            <a:avLst/>
            <a:gdLst>
              <a:gd name="connsiteX0" fmla="*/ 9053 w 190122"/>
              <a:gd name="connsiteY0" fmla="*/ 0 h 199176"/>
              <a:gd name="connsiteX1" fmla="*/ 0 w 190122"/>
              <a:gd name="connsiteY1" fmla="*/ 199176 h 199176"/>
              <a:gd name="connsiteX2" fmla="*/ 190122 w 190122"/>
              <a:gd name="connsiteY2" fmla="*/ 199176 h 199176"/>
              <a:gd name="connsiteX3" fmla="*/ 190122 w 190122"/>
              <a:gd name="connsiteY3" fmla="*/ 18107 h 19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122" h="199176">
                <a:moveTo>
                  <a:pt x="9053" y="0"/>
                </a:moveTo>
                <a:lnTo>
                  <a:pt x="0" y="199176"/>
                </a:lnTo>
                <a:lnTo>
                  <a:pt x="190122" y="199176"/>
                </a:lnTo>
                <a:lnTo>
                  <a:pt x="190122" y="18107"/>
                </a:lnTo>
              </a:path>
            </a:pathLst>
          </a:custGeom>
          <a:noFill/>
          <a:ln>
            <a:solidFill>
              <a:srgbClr val="CC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4BABB63-5907-ADDF-C8F5-4C3AA50C567C}"/>
              </a:ext>
            </a:extLst>
          </p:cNvPr>
          <p:cNvSpPr/>
          <p:nvPr/>
        </p:nvSpPr>
        <p:spPr>
          <a:xfrm flipV="1">
            <a:off x="5608560" y="5766271"/>
            <a:ext cx="683149" cy="261609"/>
          </a:xfrm>
          <a:custGeom>
            <a:avLst/>
            <a:gdLst>
              <a:gd name="connsiteX0" fmla="*/ 0 w 1548143"/>
              <a:gd name="connsiteY0" fmla="*/ 162962 h 190122"/>
              <a:gd name="connsiteX1" fmla="*/ 0 w 1548143"/>
              <a:gd name="connsiteY1" fmla="*/ 0 h 190122"/>
              <a:gd name="connsiteX2" fmla="*/ 1548143 w 1548143"/>
              <a:gd name="connsiteY2" fmla="*/ 0 h 190122"/>
              <a:gd name="connsiteX3" fmla="*/ 1548143 w 1548143"/>
              <a:gd name="connsiteY3" fmla="*/ 190122 h 190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8143" h="190122">
                <a:moveTo>
                  <a:pt x="0" y="162962"/>
                </a:moveTo>
                <a:lnTo>
                  <a:pt x="0" y="0"/>
                </a:lnTo>
                <a:lnTo>
                  <a:pt x="1548143" y="0"/>
                </a:lnTo>
                <a:lnTo>
                  <a:pt x="1548143" y="190122"/>
                </a:lnTo>
              </a:path>
            </a:pathLst>
          </a:custGeom>
          <a:noFill/>
          <a:ln>
            <a:solidFill>
              <a:srgbClr val="CC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34390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1]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5V</a:t>
            </a:r>
            <a:r>
              <a:rPr lang="ko-KR" altLang="en-US" dirty="0"/>
              <a:t> </a:t>
            </a:r>
            <a:r>
              <a:rPr lang="ko-KR" altLang="en-US" dirty="0" err="1"/>
              <a:t>출력핀을</a:t>
            </a:r>
            <a:r>
              <a:rPr lang="ko-KR" altLang="en-US" dirty="0"/>
              <a:t> 이용한 </a:t>
            </a:r>
            <a:r>
              <a:rPr lang="en-US" altLang="ko-KR" dirty="0"/>
              <a:t>LED </a:t>
            </a:r>
            <a:r>
              <a:rPr lang="ko-KR" altLang="en-US" dirty="0"/>
              <a:t>점등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회로 구성</a:t>
            </a:r>
            <a:endParaRPr lang="en-US" altLang="ko-KR" dirty="0"/>
          </a:p>
          <a:p>
            <a:pPr lvl="1"/>
            <a:r>
              <a:rPr lang="ko-KR" altLang="en-US" dirty="0"/>
              <a:t>동작</a:t>
            </a:r>
            <a:r>
              <a:rPr lang="en-US" altLang="ko-KR" dirty="0"/>
              <a:t> </a:t>
            </a:r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 err="1"/>
              <a:t>아두이노</a:t>
            </a:r>
            <a:r>
              <a:rPr lang="en-US" altLang="ko-KR" dirty="0"/>
              <a:t> 5V </a:t>
            </a:r>
            <a:r>
              <a:rPr lang="ko-KR" altLang="en-US" dirty="0" err="1"/>
              <a:t>출력핀을</a:t>
            </a:r>
            <a:r>
              <a:rPr lang="ko-KR" altLang="en-US" dirty="0"/>
              <a:t> 이용한 </a:t>
            </a:r>
            <a:r>
              <a:rPr lang="en-US" altLang="ko-KR" dirty="0"/>
              <a:t>LED On</a:t>
            </a:r>
          </a:p>
          <a:p>
            <a:pPr lvl="1"/>
            <a:r>
              <a:rPr lang="ko-KR" altLang="en-US" dirty="0" err="1"/>
              <a:t>출력핀에는</a:t>
            </a:r>
            <a:r>
              <a:rPr lang="en-US" altLang="ko-KR" dirty="0"/>
              <a:t> </a:t>
            </a:r>
            <a:r>
              <a:rPr lang="ko-KR" altLang="en-US" dirty="0"/>
              <a:t>전류제한</a:t>
            </a:r>
            <a:r>
              <a:rPr lang="en-US" altLang="ko-KR" dirty="0"/>
              <a:t>(40mA)</a:t>
            </a:r>
            <a:r>
              <a:rPr lang="ko-KR" altLang="en-US" dirty="0"/>
              <a:t>이 있어 </a:t>
            </a:r>
            <a:r>
              <a:rPr lang="en-US" altLang="ko-KR" dirty="0"/>
              <a:t>LED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직접 연결하여도 문제는 없으나</a:t>
            </a:r>
            <a:r>
              <a:rPr lang="en-US" altLang="ko-KR" dirty="0"/>
              <a:t>, LED</a:t>
            </a:r>
            <a:r>
              <a:rPr lang="ko-KR" altLang="en-US" dirty="0"/>
              <a:t>의 동작전압은 </a:t>
            </a:r>
            <a:r>
              <a:rPr lang="en-US" altLang="ko-KR" dirty="0"/>
              <a:t>1.6V~3.4V</a:t>
            </a:r>
            <a:r>
              <a:rPr lang="ko-KR" altLang="en-US" dirty="0"/>
              <a:t>이므로 안전을 위해 회로구성에서 항상</a:t>
            </a:r>
            <a:r>
              <a:rPr lang="en-US" altLang="ko-KR" dirty="0"/>
              <a:t> 220</a:t>
            </a:r>
            <a:r>
              <a:rPr lang="en-US" altLang="ko-KR" dirty="0">
                <a:sym typeface="Symbol" panose="05050102010706020507" pitchFamily="18" charset="2"/>
              </a:rPr>
              <a:t> </a:t>
            </a:r>
            <a:r>
              <a:rPr lang="ko-KR" altLang="en-US" dirty="0"/>
              <a:t>저항을 직렬로 연결</a:t>
            </a:r>
            <a:endParaRPr lang="en-US" altLang="ko-KR" dirty="0"/>
          </a:p>
          <a:p>
            <a:pPr lvl="1"/>
            <a:r>
              <a:rPr lang="ko-KR" altLang="en-US" dirty="0"/>
              <a:t>회로</a:t>
            </a:r>
            <a:r>
              <a:rPr lang="en-US" altLang="ko-KR" dirty="0"/>
              <a:t> </a:t>
            </a:r>
            <a:r>
              <a:rPr lang="ko-KR" altLang="en-US" dirty="0"/>
              <a:t>구성이 끝나면 </a:t>
            </a:r>
            <a:r>
              <a:rPr lang="en-US" altLang="ko-KR" dirty="0"/>
              <a:t>USB</a:t>
            </a:r>
            <a:r>
              <a:rPr lang="ko-KR" altLang="en-US" dirty="0"/>
              <a:t>를 이용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아두이노를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 연결 </a:t>
            </a:r>
            <a:r>
              <a:rPr lang="en-US" altLang="ko-KR" dirty="0">
                <a:sym typeface="Wingdings" panose="05000000000000000000" pitchFamily="2" charset="2"/>
              </a:rPr>
              <a:t> LED 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CB8BC7-F121-41F5-BC65-F8BC1877DAB0}"/>
              </a:ext>
            </a:extLst>
          </p:cNvPr>
          <p:cNvSpPr txBox="1"/>
          <p:nvPr/>
        </p:nvSpPr>
        <p:spPr>
          <a:xfrm>
            <a:off x="2534326" y="6237312"/>
            <a:ext cx="4097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우노의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5V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출력핀을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점등회로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B27F0825-01FC-0EFD-ADF6-188E889F8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10" y="3770417"/>
            <a:ext cx="6492803" cy="2438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922E7A-D5CB-E749-85EA-6DA581248829}"/>
              </a:ext>
            </a:extLst>
          </p:cNvPr>
          <p:cNvSpPr txBox="1"/>
          <p:nvPr/>
        </p:nvSpPr>
        <p:spPr>
          <a:xfrm>
            <a:off x="2555776" y="564199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5V</a:t>
            </a:r>
            <a:endParaRPr lang="ko-KR" altLang="en-US" sz="14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CF102-2FFE-4804-188D-45A7BD1E6204}"/>
              </a:ext>
            </a:extLst>
          </p:cNvPr>
          <p:cNvSpPr txBox="1"/>
          <p:nvPr/>
        </p:nvSpPr>
        <p:spPr>
          <a:xfrm>
            <a:off x="2964862" y="5877150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7F26E-62A4-A9B8-4E89-D1C705CF42D7}"/>
              </a:ext>
            </a:extLst>
          </p:cNvPr>
          <p:cNvSpPr txBox="1"/>
          <p:nvPr/>
        </p:nvSpPr>
        <p:spPr>
          <a:xfrm>
            <a:off x="5148064" y="5229200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E8167-519F-F3FF-6389-31D820BFC0AD}"/>
              </a:ext>
            </a:extLst>
          </p:cNvPr>
          <p:cNvSpPr txBox="1"/>
          <p:nvPr/>
        </p:nvSpPr>
        <p:spPr>
          <a:xfrm>
            <a:off x="5130091" y="4629638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LED(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긴 다리 위쪽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828880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2] 13</a:t>
            </a:r>
            <a:r>
              <a:rPr lang="ko-KR" altLang="en-US" dirty="0"/>
              <a:t>번 핀을 이용한 </a:t>
            </a:r>
            <a:r>
              <a:rPr lang="en-US" altLang="ko-KR" dirty="0"/>
              <a:t>LED </a:t>
            </a:r>
            <a:r>
              <a:rPr lang="ko-KR" altLang="en-US" dirty="0"/>
              <a:t>점등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회로 구성</a:t>
            </a:r>
            <a:endParaRPr lang="en-US" altLang="ko-KR" dirty="0"/>
          </a:p>
          <a:p>
            <a:pPr lvl="1"/>
            <a:r>
              <a:rPr lang="ko-KR" altLang="en-US" dirty="0"/>
              <a:t>동작 내용 </a:t>
            </a:r>
            <a:r>
              <a:rPr lang="en-US" altLang="ko-KR" dirty="0"/>
              <a:t>: </a:t>
            </a:r>
            <a:r>
              <a:rPr lang="ko-KR" altLang="en-US" dirty="0"/>
              <a:t>아두이노 </a:t>
            </a:r>
            <a:r>
              <a:rPr lang="en-US" altLang="ko-KR" dirty="0"/>
              <a:t>13</a:t>
            </a:r>
            <a:r>
              <a:rPr lang="ko-KR" altLang="en-US" dirty="0"/>
              <a:t>번 </a:t>
            </a:r>
            <a:r>
              <a:rPr lang="ko-KR" altLang="en-US" dirty="0" err="1"/>
              <a:t>출력핀의</a:t>
            </a:r>
            <a:r>
              <a:rPr lang="ko-KR" altLang="en-US" dirty="0"/>
              <a:t> 신호를 </a:t>
            </a:r>
            <a:r>
              <a:rPr lang="en-US" altLang="ko-KR" dirty="0"/>
              <a:t>On/Off</a:t>
            </a:r>
            <a:r>
              <a:rPr lang="ko-KR" altLang="en-US" dirty="0"/>
              <a:t>하여 </a:t>
            </a:r>
            <a:r>
              <a:rPr lang="en-US" altLang="ko-KR" dirty="0"/>
              <a:t>LED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13</a:t>
            </a:r>
            <a:r>
              <a:rPr lang="ko-KR" altLang="en-US" dirty="0"/>
              <a:t>번 핀과 </a:t>
            </a:r>
            <a:r>
              <a:rPr lang="en-US" altLang="ko-KR" dirty="0"/>
              <a:t>LED</a:t>
            </a:r>
            <a:r>
              <a:rPr lang="ko-KR" altLang="en-US" dirty="0"/>
              <a:t>의 긴 단자를 연결</a:t>
            </a:r>
            <a:endParaRPr lang="en-US" altLang="ko-KR" dirty="0"/>
          </a:p>
          <a:p>
            <a:pPr lvl="1"/>
            <a:r>
              <a:rPr lang="en-US" altLang="ko-KR" dirty="0"/>
              <a:t>LED </a:t>
            </a:r>
            <a:r>
              <a:rPr lang="ko-KR" altLang="en-US" dirty="0"/>
              <a:t>짧은 단자는 </a:t>
            </a:r>
            <a:r>
              <a:rPr lang="en-US" altLang="ko-KR" dirty="0"/>
              <a:t>220</a:t>
            </a:r>
            <a:r>
              <a:rPr lang="en-US" altLang="ko-KR" dirty="0">
                <a:sym typeface="Symbol" panose="05050102010706020507" pitchFamily="18" charset="2"/>
              </a:rPr>
              <a:t> </a:t>
            </a:r>
            <a:r>
              <a:rPr lang="ko-KR" altLang="en-US" dirty="0"/>
              <a:t>저항을 통해 아래의 접지 레일과 연결</a:t>
            </a:r>
            <a:endParaRPr lang="en-US" altLang="ko-KR" dirty="0"/>
          </a:p>
          <a:p>
            <a:pPr lvl="1"/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GND </a:t>
            </a:r>
            <a:r>
              <a:rPr lang="ko-KR" altLang="en-US" dirty="0"/>
              <a:t>단자와 아래 접지 레일을 연결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CB8BC7-F121-41F5-BC65-F8BC1877DAB0}"/>
              </a:ext>
            </a:extLst>
          </p:cNvPr>
          <p:cNvSpPr txBox="1"/>
          <p:nvPr/>
        </p:nvSpPr>
        <p:spPr>
          <a:xfrm>
            <a:off x="2925457" y="6237312"/>
            <a:ext cx="33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핀을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점멸 회로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2D86800-79AD-D475-4C71-572565E009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98" y="3498840"/>
            <a:ext cx="6492803" cy="2631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02451-821B-EF9A-E61A-A275FA26EA37}"/>
              </a:ext>
            </a:extLst>
          </p:cNvPr>
          <p:cNvSpPr txBox="1"/>
          <p:nvPr/>
        </p:nvSpPr>
        <p:spPr>
          <a:xfrm>
            <a:off x="2181671" y="338073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4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DCF76-A0F2-0035-D6A6-3CEE2E8A9FE4}"/>
              </a:ext>
            </a:extLst>
          </p:cNvPr>
          <p:cNvSpPr txBox="1"/>
          <p:nvPr/>
        </p:nvSpPr>
        <p:spPr>
          <a:xfrm>
            <a:off x="2964862" y="5877150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88B5B-A2DF-020B-C094-F3217098E577}"/>
              </a:ext>
            </a:extLst>
          </p:cNvPr>
          <p:cNvSpPr txBox="1"/>
          <p:nvPr/>
        </p:nvSpPr>
        <p:spPr>
          <a:xfrm>
            <a:off x="5148064" y="5229200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B187D-3552-E6E0-D9C0-AA1E123FB540}"/>
              </a:ext>
            </a:extLst>
          </p:cNvPr>
          <p:cNvSpPr txBox="1"/>
          <p:nvPr/>
        </p:nvSpPr>
        <p:spPr>
          <a:xfrm>
            <a:off x="5130091" y="4509120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LED(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긴 다리 위쪽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9401330-B153-6A40-0295-A78DC23A27F7}"/>
              </a:ext>
            </a:extLst>
          </p:cNvPr>
          <p:cNvSpPr/>
          <p:nvPr/>
        </p:nvSpPr>
        <p:spPr>
          <a:xfrm>
            <a:off x="2743200" y="3657600"/>
            <a:ext cx="2281187" cy="2059806"/>
          </a:xfrm>
          <a:custGeom>
            <a:avLst/>
            <a:gdLst>
              <a:gd name="connsiteX0" fmla="*/ 0 w 2281187"/>
              <a:gd name="connsiteY0" fmla="*/ 346509 h 2059806"/>
              <a:gd name="connsiteX1" fmla="*/ 0 w 2281187"/>
              <a:gd name="connsiteY1" fmla="*/ 0 h 2059806"/>
              <a:gd name="connsiteX2" fmla="*/ 1434164 w 2281187"/>
              <a:gd name="connsiteY2" fmla="*/ 0 h 2059806"/>
              <a:gd name="connsiteX3" fmla="*/ 1434164 w 2281187"/>
              <a:gd name="connsiteY3" fmla="*/ 693019 h 2059806"/>
              <a:gd name="connsiteX4" fmla="*/ 2165684 w 2281187"/>
              <a:gd name="connsiteY4" fmla="*/ 693019 h 2059806"/>
              <a:gd name="connsiteX5" fmla="*/ 1732547 w 2281187"/>
              <a:gd name="connsiteY5" fmla="*/ 1126156 h 2059806"/>
              <a:gd name="connsiteX6" fmla="*/ 2281187 w 2281187"/>
              <a:gd name="connsiteY6" fmla="*/ 1337912 h 2059806"/>
              <a:gd name="connsiteX7" fmla="*/ 2252312 w 2281187"/>
              <a:gd name="connsiteY7" fmla="*/ 2030931 h 2059806"/>
              <a:gd name="connsiteX8" fmla="*/ 664143 w 2281187"/>
              <a:gd name="connsiteY8" fmla="*/ 2059806 h 2059806"/>
              <a:gd name="connsiteX9" fmla="*/ 279133 w 2281187"/>
              <a:gd name="connsiteY9" fmla="*/ 1645920 h 20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1187" h="2059806">
                <a:moveTo>
                  <a:pt x="0" y="346509"/>
                </a:moveTo>
                <a:lnTo>
                  <a:pt x="0" y="0"/>
                </a:lnTo>
                <a:lnTo>
                  <a:pt x="1434164" y="0"/>
                </a:lnTo>
                <a:lnTo>
                  <a:pt x="1434164" y="693019"/>
                </a:lnTo>
                <a:lnTo>
                  <a:pt x="2165684" y="693019"/>
                </a:lnTo>
                <a:lnTo>
                  <a:pt x="1732547" y="1126156"/>
                </a:lnTo>
                <a:lnTo>
                  <a:pt x="2281187" y="1337912"/>
                </a:lnTo>
                <a:lnTo>
                  <a:pt x="2252312" y="2030931"/>
                </a:lnTo>
                <a:lnTo>
                  <a:pt x="664143" y="2059806"/>
                </a:lnTo>
                <a:lnTo>
                  <a:pt x="279133" y="1645920"/>
                </a:lnTo>
              </a:path>
            </a:pathLst>
          </a:custGeom>
          <a:noFill/>
          <a:ln w="57150">
            <a:solidFill>
              <a:srgbClr val="00B050"/>
            </a:solidFill>
            <a:prstDash val="sysDot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BB520B-B7C9-9C08-3690-DA6A0B3C865D}"/>
              </a:ext>
            </a:extLst>
          </p:cNvPr>
          <p:cNvSpPr txBox="1"/>
          <p:nvPr/>
        </p:nvSpPr>
        <p:spPr>
          <a:xfrm>
            <a:off x="4016683" y="441736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전류</a:t>
            </a:r>
            <a:endParaRPr lang="ko-KR" altLang="en-US" sz="14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584847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2] 13</a:t>
            </a:r>
            <a:r>
              <a:rPr lang="ko-KR" altLang="en-US" dirty="0"/>
              <a:t>번 핀을 이용한 </a:t>
            </a:r>
            <a:r>
              <a:rPr lang="en-US" altLang="ko-KR" dirty="0"/>
              <a:t>LED </a:t>
            </a:r>
            <a:r>
              <a:rPr lang="ko-KR" altLang="en-US" dirty="0"/>
              <a:t>점등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 작성</a:t>
            </a:r>
            <a:endParaRPr lang="en-US" altLang="ko-KR" dirty="0"/>
          </a:p>
          <a:p>
            <a:pPr lvl="1"/>
            <a:r>
              <a:rPr lang="en-US" altLang="ko-KR" dirty="0"/>
              <a:t>Blink </a:t>
            </a:r>
            <a:r>
              <a:rPr lang="ko-KR" altLang="en-US" dirty="0"/>
              <a:t>예제를 이용</a:t>
            </a:r>
            <a:r>
              <a:rPr lang="en-US" altLang="ko-KR" dirty="0"/>
              <a:t>, </a:t>
            </a:r>
            <a:r>
              <a:rPr lang="ko-KR" altLang="en-US" dirty="0"/>
              <a:t>일부 수정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다른 이름으로 저장</a:t>
            </a:r>
            <a:r>
              <a:rPr lang="en-US" altLang="ko-KR" dirty="0"/>
              <a:t>] </a:t>
            </a:r>
            <a:r>
              <a:rPr lang="en-US" altLang="ko-KR" dirty="0">
                <a:sym typeface="Wingdings" panose="05000000000000000000" pitchFamily="2" charset="2"/>
              </a:rPr>
              <a:t> _01_LedOnOffUsing13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CB8BC7-F121-41F5-BC65-F8BC1877DAB0}"/>
              </a:ext>
            </a:extLst>
          </p:cNvPr>
          <p:cNvSpPr txBox="1"/>
          <p:nvPr/>
        </p:nvSpPr>
        <p:spPr>
          <a:xfrm>
            <a:off x="2392462" y="6237312"/>
            <a:ext cx="4381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출력핀을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점멸 동작 소스코드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BA937E-9F85-4ECD-B30A-232E06284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757" y="2398887"/>
            <a:ext cx="4828486" cy="38770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8831864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옴의 법칙</a:t>
            </a:r>
            <a:r>
              <a:rPr lang="en-US" altLang="ko-KR" dirty="0"/>
              <a:t>(Ohm’s</a:t>
            </a:r>
            <a:r>
              <a:rPr lang="ko-KR" altLang="en-US" dirty="0"/>
              <a:t> </a:t>
            </a:r>
            <a:r>
              <a:rPr lang="en-US" altLang="ko-KR" dirty="0"/>
              <a:t>Law)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4000"/>
                  </a:lnSpc>
                </a:pPr>
                <a:r>
                  <a:rPr lang="ko-KR" altLang="en-US" dirty="0"/>
                  <a:t>옴의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법칙</a:t>
                </a:r>
                <a:endParaRPr lang="en-US" altLang="ko-KR" dirty="0"/>
              </a:p>
              <a:p>
                <a:pPr lvl="1">
                  <a:lnSpc>
                    <a:spcPct val="114000"/>
                  </a:lnSpc>
                </a:pPr>
                <a:r>
                  <a:rPr kumimoji="0" lang="ko-KR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두 지점 사이의 도체에 일정한 전</a:t>
                </a:r>
                <a:r>
                  <a:rPr kumimoji="0" lang="ko-KR" altLang="en-US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압</a:t>
                </a:r>
                <a:r>
                  <a:rPr kumimoji="0" lang="en-US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(</a:t>
                </a:r>
                <a:r>
                  <a:rPr kumimoji="0" lang="ko-KR" altLang="en-US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전</a:t>
                </a:r>
                <a:r>
                  <a:rPr kumimoji="0" lang="ko-KR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위차</a:t>
                </a:r>
                <a:r>
                  <a:rPr kumimoji="0" lang="en-US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)</a:t>
                </a:r>
                <a:r>
                  <a:rPr kumimoji="0" lang="ko-KR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가 존재할 때, 도체</a:t>
                </a:r>
                <a:r>
                  <a:rPr kumimoji="0" lang="ko-KR" altLang="en-US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에 흐르는 전류</a:t>
                </a:r>
                <a:r>
                  <a:rPr kumimoji="0" lang="en-US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(current)</a:t>
                </a:r>
                <a:r>
                  <a:rPr kumimoji="0" lang="ko-KR" altLang="en-US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는 전압</a:t>
                </a:r>
                <a:r>
                  <a:rPr kumimoji="0" lang="en-US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(voltage)</a:t>
                </a:r>
                <a:r>
                  <a:rPr kumimoji="0" lang="ko-KR" altLang="en-US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에 비례하고</a:t>
                </a:r>
                <a:r>
                  <a:rPr kumimoji="0" lang="en-US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, </a:t>
                </a:r>
                <a:r>
                  <a:rPr kumimoji="0" lang="ko-KR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저</a:t>
                </a:r>
                <a:r>
                  <a:rPr kumimoji="0"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항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(r</a:t>
                </a:r>
                <a:r>
                  <a:rPr kumimoji="0" lang="ko-KR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esistance)</a:t>
                </a:r>
                <a:endParaRPr kumimoji="0" lang="en-US" altLang="ko-KR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32000" lvl="1" indent="0">
                  <a:lnSpc>
                    <a:spcPct val="114000"/>
                  </a:lnSpc>
                  <a:buNone/>
                </a:pP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kumimoji="0" lang="ko-KR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의 크기</a:t>
                </a:r>
                <a:r>
                  <a:rPr kumimoji="0" lang="ko-KR" altLang="en-US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에</a:t>
                </a:r>
                <a:r>
                  <a:rPr kumimoji="0" lang="en-US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반비례</a:t>
                </a:r>
                <a:endParaRPr kumimoji="0" lang="en-US" altLang="ko-KR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4000"/>
                  </a:lnSpc>
                </a:pPr>
                <a:r>
                  <a:rPr kumimoji="0"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독일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물리학자 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Georg Simon Ohm</a:t>
                </a:r>
                <a:r>
                  <a:rPr kumimoji="0"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의 이름을 땀</a:t>
                </a:r>
                <a:endParaRPr kumimoji="0" lang="en-US" altLang="ko-KR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kumimoji="0" lang="en-US" altLang="ko-KR" b="1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𝑰</m:t>
                    </m:r>
                    <m:r>
                      <a:rPr kumimoji="0" lang="en-US" altLang="ko-KR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kumimoji="0" lang="en-US" altLang="ko-KR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altLang="ko-KR" b="1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𝑽</m:t>
                        </m:r>
                      </m:num>
                      <m:den>
                        <m:r>
                          <a:rPr kumimoji="0" lang="en-US" altLang="ko-KR" b="1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𝑹</m:t>
                        </m:r>
                      </m:den>
                    </m:f>
                    <m:r>
                      <a:rPr kumimoji="0" lang="en-US" altLang="ko-KR" b="1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kumimoji="0" lang="en-US" altLang="ko-KR" b="1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𝑽</m:t>
                    </m:r>
                    <m:r>
                      <a:rPr kumimoji="0" lang="en-US" altLang="ko-KR" b="1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ko-KR" b="1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𝑰𝑹</m:t>
                    </m:r>
                    <m:r>
                      <a:rPr kumimoji="0" lang="en-US" altLang="ko-KR" b="1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kumimoji="0" lang="en-US" altLang="ko-KR" b="1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𝑹</m:t>
                    </m:r>
                    <m:r>
                      <a:rPr kumimoji="0" lang="en-US" altLang="ko-KR" b="1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kumimoji="0" lang="en-US" altLang="ko-KR" b="1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altLang="ko-KR" b="1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𝑽</m:t>
                        </m:r>
                      </m:num>
                      <m:den>
                        <m:r>
                          <a:rPr kumimoji="0" lang="en-US" altLang="ko-KR" b="1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𝑰</m:t>
                        </m:r>
                      </m:den>
                    </m:f>
                  </m:oMath>
                </a14:m>
                <a:r>
                  <a:rPr kumimoji="0" lang="ko-KR" altLang="ko-KR" sz="240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endParaRPr kumimoji="0" lang="en-US" altLang="ko-KR" sz="240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4000"/>
                  </a:lnSpc>
                </a:pPr>
                <a:r>
                  <a:rPr kumimoji="0" lang="ko-KR" altLang="en-US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여기서 </a:t>
                </a:r>
                <a14:m>
                  <m:oMath xmlns:m="http://schemas.openxmlformats.org/officeDocument/2006/math">
                    <m:r>
                      <a:rPr kumimoji="0" lang="en-US" altLang="ko-KR" b="1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𝑰</m:t>
                    </m:r>
                  </m:oMath>
                </a14:m>
                <a:r>
                  <a:rPr kumimoji="0" lang="ko-KR" altLang="en-US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는 전류</a:t>
                </a:r>
                <a:r>
                  <a:rPr kumimoji="0" lang="en-US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(A), </a:t>
                </a:r>
                <a14:m>
                  <m:oMath xmlns:m="http://schemas.openxmlformats.org/officeDocument/2006/math">
                    <m:r>
                      <a:rPr kumimoji="0" lang="en-US" altLang="ko-KR" b="1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𝑽</m:t>
                    </m:r>
                  </m:oMath>
                </a14:m>
                <a:r>
                  <a:rPr kumimoji="0" lang="ko-KR" altLang="en-US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는 전압</a:t>
                </a:r>
                <a:r>
                  <a:rPr kumimoji="0" lang="en-US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(V), </a:t>
                </a:r>
                <a14:m>
                  <m:oMath xmlns:m="http://schemas.openxmlformats.org/officeDocument/2006/math">
                    <m:r>
                      <a:rPr kumimoji="0" lang="en-US" altLang="ko-KR" b="1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𝑹</m:t>
                    </m:r>
                  </m:oMath>
                </a14:m>
                <a:r>
                  <a:rPr kumimoji="0" lang="ko-KR" altLang="en-US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은 저항</a:t>
                </a:r>
                <a:r>
                  <a:rPr kumimoji="0" lang="en-US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0" lang="en-US" altLang="ko-KR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)</a:t>
                </a:r>
                <a:endParaRPr kumimoji="0" lang="ko-KR" altLang="ko-KR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54" t="-6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4905FB5-63C4-4953-A26A-5224E4E3C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032" y="4993800"/>
            <a:ext cx="1156358" cy="10784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189A21-F6CE-4B9C-B242-0509330BEF99}"/>
              </a:ext>
            </a:extLst>
          </p:cNvPr>
          <p:cNvSpPr txBox="1"/>
          <p:nvPr/>
        </p:nvSpPr>
        <p:spPr>
          <a:xfrm>
            <a:off x="5708923" y="6167749"/>
            <a:ext cx="335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&lt;Georg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Simon Ohm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위키백과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A815D7-46A4-42B5-921D-17CA889DF44D}"/>
              </a:ext>
            </a:extLst>
          </p:cNvPr>
          <p:cNvGrpSpPr/>
          <p:nvPr/>
        </p:nvGrpSpPr>
        <p:grpSpPr>
          <a:xfrm>
            <a:off x="7191596" y="2227806"/>
            <a:ext cx="938064" cy="1969567"/>
            <a:chOff x="714610" y="3836612"/>
            <a:chExt cx="1081104" cy="18672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66A1F93-9069-4C8F-AA88-E3524D1E0B7F}"/>
                    </a:ext>
                  </a:extLst>
                </p:cNvPr>
                <p:cNvSpPr txBox="1"/>
                <p:nvPr/>
              </p:nvSpPr>
              <p:spPr>
                <a:xfrm>
                  <a:off x="990186" y="3836612"/>
                  <a:ext cx="274425" cy="2770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b="1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𝑰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66A1F93-9069-4C8F-AA88-E3524D1E0B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86" y="3836612"/>
                  <a:ext cx="274425" cy="277088"/>
                </a:xfrm>
                <a:prstGeom prst="rect">
                  <a:avLst/>
                </a:prstGeom>
                <a:blipFill>
                  <a:blip r:embed="rId6"/>
                  <a:stretch>
                    <a:fillRect r="-13889" b="-529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C627F0-0AAB-4386-A071-FF912B38412D}"/>
                    </a:ext>
                  </a:extLst>
                </p:cNvPr>
                <p:cNvSpPr txBox="1"/>
                <p:nvPr/>
              </p:nvSpPr>
              <p:spPr>
                <a:xfrm>
                  <a:off x="1521289" y="4773529"/>
                  <a:ext cx="274425" cy="2770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b="1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𝑹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C627F0-0AAB-4386-A071-FF912B384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1289" y="4773529"/>
                  <a:ext cx="274425" cy="277088"/>
                </a:xfrm>
                <a:prstGeom prst="rect">
                  <a:avLst/>
                </a:prstGeom>
                <a:blipFill>
                  <a:blip r:embed="rId7"/>
                  <a:stretch>
                    <a:fillRect r="-38889" b="-575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D88749-21B9-4A4D-B31C-2E832A42ABAF}"/>
                    </a:ext>
                  </a:extLst>
                </p:cNvPr>
                <p:cNvSpPr txBox="1"/>
                <p:nvPr/>
              </p:nvSpPr>
              <p:spPr>
                <a:xfrm>
                  <a:off x="714610" y="4833046"/>
                  <a:ext cx="274425" cy="2770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D88749-21B9-4A4D-B31C-2E832A42A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610" y="4833046"/>
                  <a:ext cx="274425" cy="277088"/>
                </a:xfrm>
                <a:prstGeom prst="rect">
                  <a:avLst/>
                </a:prstGeom>
                <a:blipFill>
                  <a:blip r:embed="rId8"/>
                  <a:stretch>
                    <a:fillRect r="-33333" b="-529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BF8277-F1B3-4C6F-A1DD-A1364DA1F1FC}"/>
                </a:ext>
              </a:extLst>
            </p:cNvPr>
            <p:cNvSpPr txBox="1"/>
            <p:nvPr/>
          </p:nvSpPr>
          <p:spPr>
            <a:xfrm>
              <a:off x="723809" y="4555957"/>
              <a:ext cx="256027" cy="277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CAE2E5-102F-474B-9A84-925692E30BA3}"/>
                </a:ext>
              </a:extLst>
            </p:cNvPr>
            <p:cNvSpPr txBox="1"/>
            <p:nvPr/>
          </p:nvSpPr>
          <p:spPr>
            <a:xfrm>
              <a:off x="723809" y="5101327"/>
              <a:ext cx="256027" cy="277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1E249-8366-4624-81C5-E8AB443FAE95}"/>
                </a:ext>
              </a:extLst>
            </p:cNvPr>
            <p:cNvSpPr txBox="1"/>
            <p:nvPr/>
          </p:nvSpPr>
          <p:spPr>
            <a:xfrm>
              <a:off x="948604" y="3966202"/>
              <a:ext cx="311016" cy="277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ym typeface="Symbol" panose="05050102010706020507" pitchFamily="18" charset="2"/>
                </a:rPr>
                <a:t></a:t>
              </a:r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B0C63D4-EEE5-46DF-AFF4-98244BA751FE}"/>
                </a:ext>
              </a:extLst>
            </p:cNvPr>
            <p:cNvSpPr/>
            <p:nvPr/>
          </p:nvSpPr>
          <p:spPr>
            <a:xfrm>
              <a:off x="797822" y="4282222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D8060B6-5162-493D-A674-04A0C9C015B0}"/>
                </a:ext>
              </a:extLst>
            </p:cNvPr>
            <p:cNvSpPr/>
            <p:nvPr/>
          </p:nvSpPr>
          <p:spPr>
            <a:xfrm>
              <a:off x="797822" y="5595848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B23EF08-4163-4F20-A8F7-E410FE990B69}"/>
                </a:ext>
              </a:extLst>
            </p:cNvPr>
            <p:cNvSpPr/>
            <p:nvPr/>
          </p:nvSpPr>
          <p:spPr>
            <a:xfrm>
              <a:off x="895350" y="4333875"/>
              <a:ext cx="571500" cy="1314450"/>
            </a:xfrm>
            <a:custGeom>
              <a:avLst/>
              <a:gdLst>
                <a:gd name="connsiteX0" fmla="*/ 0 w 571500"/>
                <a:gd name="connsiteY0" fmla="*/ 0 h 1314450"/>
                <a:gd name="connsiteX1" fmla="*/ 571500 w 571500"/>
                <a:gd name="connsiteY1" fmla="*/ 0 h 1314450"/>
                <a:gd name="connsiteX2" fmla="*/ 571500 w 571500"/>
                <a:gd name="connsiteY2" fmla="*/ 1314450 h 1314450"/>
                <a:gd name="connsiteX3" fmla="*/ 9525 w 571500"/>
                <a:gd name="connsiteY3" fmla="*/ 1314450 h 13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314450">
                  <a:moveTo>
                    <a:pt x="0" y="0"/>
                  </a:moveTo>
                  <a:lnTo>
                    <a:pt x="571500" y="0"/>
                  </a:lnTo>
                  <a:lnTo>
                    <a:pt x="571500" y="1314450"/>
                  </a:lnTo>
                  <a:lnTo>
                    <a:pt x="9525" y="13144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4B76A77-E88B-4686-9661-94315636E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265905" y="4876852"/>
              <a:ext cx="410396" cy="180000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CAD702F-36EC-402A-A4A8-1765E8133A27}"/>
              </a:ext>
            </a:extLst>
          </p:cNvPr>
          <p:cNvSpPr txBox="1"/>
          <p:nvPr/>
        </p:nvSpPr>
        <p:spPr>
          <a:xfrm>
            <a:off x="7086772" y="4286775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저항회로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103374-7405-452D-955D-0118ACE94A77}"/>
              </a:ext>
            </a:extLst>
          </p:cNvPr>
          <p:cNvGrpSpPr/>
          <p:nvPr/>
        </p:nvGrpSpPr>
        <p:grpSpPr>
          <a:xfrm>
            <a:off x="629785" y="4104599"/>
            <a:ext cx="4734304" cy="1823075"/>
            <a:chOff x="629784" y="3429000"/>
            <a:chExt cx="5096887" cy="225811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622999E-A7A1-442A-A0F8-69343D8AF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9784" y="4037158"/>
              <a:ext cx="379338" cy="65230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AD8B63E-DF92-42D2-B7A2-8C63CAD3F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4111941">
              <a:off x="3231713" y="4060594"/>
              <a:ext cx="655319" cy="70269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0015D19-4553-4232-926D-6960D159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2867" y="4322032"/>
              <a:ext cx="379338" cy="652309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F142044-DEEF-4786-B4A3-5FCC8F40C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53289" y="3781435"/>
              <a:ext cx="379338" cy="652309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13040CA-2228-4322-AC23-472BC0D3A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111941">
              <a:off x="1402302" y="4035551"/>
              <a:ext cx="655319" cy="702693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3D2BD35-0206-497D-A475-D44350BD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4248" y="4340420"/>
              <a:ext cx="379338" cy="652309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1670172-FC94-4285-9DD3-F431D3C3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4670" y="3799823"/>
              <a:ext cx="379338" cy="652309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89737A6-DF0D-4C7C-B7B8-2AEA92B1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111941">
              <a:off x="5047665" y="4389868"/>
              <a:ext cx="655319" cy="70269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5CA8ECAB-155A-4DB5-AC12-D00DD0EE6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111941">
              <a:off x="5035658" y="3763287"/>
              <a:ext cx="655319" cy="702693"/>
            </a:xfrm>
            <a:prstGeom prst="rect">
              <a:avLst/>
            </a:prstGeom>
          </p:spPr>
        </p:pic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CFF6908D-5162-4C46-B9DC-960E3F811492}"/>
                </a:ext>
              </a:extLst>
            </p:cNvPr>
            <p:cNvSpPr/>
            <p:nvPr/>
          </p:nvSpPr>
          <p:spPr>
            <a:xfrm>
              <a:off x="819151" y="3476625"/>
              <a:ext cx="657876" cy="819150"/>
            </a:xfrm>
            <a:custGeom>
              <a:avLst/>
              <a:gdLst>
                <a:gd name="connsiteX0" fmla="*/ 0 w 714375"/>
                <a:gd name="connsiteY0" fmla="*/ 609600 h 819150"/>
                <a:gd name="connsiteX1" fmla="*/ 0 w 714375"/>
                <a:gd name="connsiteY1" fmla="*/ 0 h 819150"/>
                <a:gd name="connsiteX2" fmla="*/ 714375 w 714375"/>
                <a:gd name="connsiteY2" fmla="*/ 0 h 819150"/>
                <a:gd name="connsiteX3" fmla="*/ 714375 w 714375"/>
                <a:gd name="connsiteY3" fmla="*/ 819150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75" h="819150">
                  <a:moveTo>
                    <a:pt x="0" y="609600"/>
                  </a:moveTo>
                  <a:lnTo>
                    <a:pt x="0" y="0"/>
                  </a:lnTo>
                  <a:lnTo>
                    <a:pt x="714375" y="0"/>
                  </a:lnTo>
                  <a:lnTo>
                    <a:pt x="714375" y="8191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D826363-4359-4DD4-A072-437D334ECAA7}"/>
                </a:ext>
              </a:extLst>
            </p:cNvPr>
            <p:cNvGrpSpPr/>
            <p:nvPr/>
          </p:nvGrpSpPr>
          <p:grpSpPr>
            <a:xfrm>
              <a:off x="704714" y="4657725"/>
              <a:ext cx="216024" cy="1028700"/>
              <a:chOff x="704714" y="4848225"/>
              <a:chExt cx="216024" cy="1028700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6C04BD6A-45B7-4986-A340-D29303F393CA}"/>
                  </a:ext>
                </a:extLst>
              </p:cNvPr>
              <p:cNvGrpSpPr/>
              <p:nvPr/>
            </p:nvGrpSpPr>
            <p:grpSpPr>
              <a:xfrm>
                <a:off x="704714" y="5776473"/>
                <a:ext cx="216024" cy="100452"/>
                <a:chOff x="331908" y="6024374"/>
                <a:chExt cx="216024" cy="100452"/>
              </a:xfrm>
            </p:grpSpPr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B63D58F6-C888-4D9D-B785-EAFFBD378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1908" y="6024374"/>
                  <a:ext cx="2160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955B5AAE-3F1E-4B50-9256-60F10CA1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920" y="6072276"/>
                  <a:ext cx="1440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A5F6DADF-387E-40B5-81BB-A447C4B1F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920" y="6124826"/>
                  <a:ext cx="720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180ABFDA-3272-4455-8149-A1416F0806F1}"/>
                  </a:ext>
                </a:extLst>
              </p:cNvPr>
              <p:cNvSpPr/>
              <p:nvPr/>
            </p:nvSpPr>
            <p:spPr>
              <a:xfrm>
                <a:off x="812726" y="4848225"/>
                <a:ext cx="0" cy="933450"/>
              </a:xfrm>
              <a:custGeom>
                <a:avLst/>
                <a:gdLst>
                  <a:gd name="connsiteX0" fmla="*/ 0 w 0"/>
                  <a:gd name="connsiteY0" fmla="*/ 0 h 933450"/>
                  <a:gd name="connsiteX1" fmla="*/ 0 w 0"/>
                  <a:gd name="connsiteY1" fmla="*/ 933450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933450">
                    <a:moveTo>
                      <a:pt x="0" y="0"/>
                    </a:moveTo>
                    <a:lnTo>
                      <a:pt x="0" y="93345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0454BEB-D7C1-48D0-8DC7-9C991D75D267}"/>
                </a:ext>
              </a:extLst>
            </p:cNvPr>
            <p:cNvGrpSpPr/>
            <p:nvPr/>
          </p:nvGrpSpPr>
          <p:grpSpPr>
            <a:xfrm>
              <a:off x="4349688" y="5586667"/>
              <a:ext cx="216024" cy="100452"/>
              <a:chOff x="331908" y="6024374"/>
              <a:chExt cx="216024" cy="10045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F8BC1A33-481D-48E9-8199-C1C7890FE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908" y="6024374"/>
                <a:ext cx="2160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C585A9EF-E4C8-4D20-ACCD-0083E5AC2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920" y="6072276"/>
                <a:ext cx="14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80F82AC-0A9A-47C6-A0EA-767BBF890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920" y="6124826"/>
                <a:ext cx="7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3B6EAF5-306A-44A5-AF81-5C68FBBC0730}"/>
                </a:ext>
              </a:extLst>
            </p:cNvPr>
            <p:cNvSpPr/>
            <p:nvPr/>
          </p:nvSpPr>
          <p:spPr>
            <a:xfrm>
              <a:off x="4457700" y="4962525"/>
              <a:ext cx="0" cy="638175"/>
            </a:xfrm>
            <a:custGeom>
              <a:avLst/>
              <a:gdLst>
                <a:gd name="connsiteX0" fmla="*/ 0 w 0"/>
                <a:gd name="connsiteY0" fmla="*/ 0 h 638175"/>
                <a:gd name="connsiteX1" fmla="*/ 0 w 0"/>
                <a:gd name="connsiteY1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8175">
                  <a:moveTo>
                    <a:pt x="0" y="0"/>
                  </a:moveTo>
                  <a:lnTo>
                    <a:pt x="0" y="63817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0742AD5-6E15-4834-A8E3-BA864D320837}"/>
                </a:ext>
              </a:extLst>
            </p:cNvPr>
            <p:cNvGrpSpPr/>
            <p:nvPr/>
          </p:nvGrpSpPr>
          <p:grpSpPr>
            <a:xfrm>
              <a:off x="2525123" y="5552196"/>
              <a:ext cx="216024" cy="100452"/>
              <a:chOff x="331908" y="6024374"/>
              <a:chExt cx="216024" cy="100452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E6C1D4C1-FD8B-4E1E-9710-7CE310033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908" y="6024374"/>
                <a:ext cx="2160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D828AC3-F37D-4040-ADD7-6636856FE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920" y="6072276"/>
                <a:ext cx="14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6FF911A2-5227-4809-85E3-47BF384B3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920" y="6124826"/>
                <a:ext cx="7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0AF837A-EA81-4A69-BFF7-9D7648C3BE29}"/>
                </a:ext>
              </a:extLst>
            </p:cNvPr>
            <p:cNvSpPr/>
            <p:nvPr/>
          </p:nvSpPr>
          <p:spPr>
            <a:xfrm>
              <a:off x="2633135" y="4928054"/>
              <a:ext cx="0" cy="638175"/>
            </a:xfrm>
            <a:custGeom>
              <a:avLst/>
              <a:gdLst>
                <a:gd name="connsiteX0" fmla="*/ 0 w 0"/>
                <a:gd name="connsiteY0" fmla="*/ 0 h 638175"/>
                <a:gd name="connsiteX1" fmla="*/ 0 w 0"/>
                <a:gd name="connsiteY1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8175">
                  <a:moveTo>
                    <a:pt x="0" y="0"/>
                  </a:moveTo>
                  <a:lnTo>
                    <a:pt x="0" y="63817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28D2A8D-E068-457F-91D5-064B5A6BF44F}"/>
                </a:ext>
              </a:extLst>
            </p:cNvPr>
            <p:cNvSpPr/>
            <p:nvPr/>
          </p:nvSpPr>
          <p:spPr>
            <a:xfrm>
              <a:off x="809625" y="4391025"/>
              <a:ext cx="581025" cy="941081"/>
            </a:xfrm>
            <a:custGeom>
              <a:avLst/>
              <a:gdLst>
                <a:gd name="connsiteX0" fmla="*/ 581025 w 581025"/>
                <a:gd name="connsiteY0" fmla="*/ 0 h 885825"/>
                <a:gd name="connsiteX1" fmla="*/ 504825 w 581025"/>
                <a:gd name="connsiteY1" fmla="*/ 0 h 885825"/>
                <a:gd name="connsiteX2" fmla="*/ 504825 w 581025"/>
                <a:gd name="connsiteY2" fmla="*/ 885825 h 885825"/>
                <a:gd name="connsiteX3" fmla="*/ 0 w 581025"/>
                <a:gd name="connsiteY3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885825">
                  <a:moveTo>
                    <a:pt x="581025" y="0"/>
                  </a:moveTo>
                  <a:lnTo>
                    <a:pt x="504825" y="0"/>
                  </a:lnTo>
                  <a:lnTo>
                    <a:pt x="504825" y="885825"/>
                  </a:lnTo>
                  <a:lnTo>
                    <a:pt x="0" y="8858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2D49BA2-DBA4-4677-BF4F-E0C376F1F3F0}"/>
                </a:ext>
              </a:extLst>
            </p:cNvPr>
            <p:cNvSpPr/>
            <p:nvPr/>
          </p:nvSpPr>
          <p:spPr>
            <a:xfrm>
              <a:off x="2630033" y="4409557"/>
              <a:ext cx="581025" cy="919102"/>
            </a:xfrm>
            <a:custGeom>
              <a:avLst/>
              <a:gdLst>
                <a:gd name="connsiteX0" fmla="*/ 581025 w 581025"/>
                <a:gd name="connsiteY0" fmla="*/ 0 h 885825"/>
                <a:gd name="connsiteX1" fmla="*/ 504825 w 581025"/>
                <a:gd name="connsiteY1" fmla="*/ 0 h 885825"/>
                <a:gd name="connsiteX2" fmla="*/ 504825 w 581025"/>
                <a:gd name="connsiteY2" fmla="*/ 885825 h 885825"/>
                <a:gd name="connsiteX3" fmla="*/ 0 w 581025"/>
                <a:gd name="connsiteY3" fmla="*/ 885825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885825">
                  <a:moveTo>
                    <a:pt x="581025" y="0"/>
                  </a:moveTo>
                  <a:lnTo>
                    <a:pt x="504825" y="0"/>
                  </a:lnTo>
                  <a:lnTo>
                    <a:pt x="504825" y="885825"/>
                  </a:lnTo>
                  <a:lnTo>
                    <a:pt x="0" y="8858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C6D18CE-74F5-49B8-A54B-93A0D7CCD9B7}"/>
                </a:ext>
              </a:extLst>
            </p:cNvPr>
            <p:cNvSpPr/>
            <p:nvPr/>
          </p:nvSpPr>
          <p:spPr>
            <a:xfrm>
              <a:off x="2638424" y="3457575"/>
              <a:ext cx="666000" cy="876300"/>
            </a:xfrm>
            <a:custGeom>
              <a:avLst/>
              <a:gdLst>
                <a:gd name="connsiteX0" fmla="*/ 0 w 638175"/>
                <a:gd name="connsiteY0" fmla="*/ 371475 h 876300"/>
                <a:gd name="connsiteX1" fmla="*/ 0 w 638175"/>
                <a:gd name="connsiteY1" fmla="*/ 0 h 876300"/>
                <a:gd name="connsiteX2" fmla="*/ 638175 w 638175"/>
                <a:gd name="connsiteY2" fmla="*/ 0 h 876300"/>
                <a:gd name="connsiteX3" fmla="*/ 638175 w 638175"/>
                <a:gd name="connsiteY3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876300">
                  <a:moveTo>
                    <a:pt x="0" y="371475"/>
                  </a:moveTo>
                  <a:lnTo>
                    <a:pt x="0" y="0"/>
                  </a:lnTo>
                  <a:lnTo>
                    <a:pt x="638175" y="0"/>
                  </a:lnTo>
                  <a:lnTo>
                    <a:pt x="638175" y="876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E9FB24C-3930-4E62-854F-DE21C69029ED}"/>
                </a:ext>
              </a:extLst>
            </p:cNvPr>
            <p:cNvSpPr/>
            <p:nvPr/>
          </p:nvSpPr>
          <p:spPr>
            <a:xfrm>
              <a:off x="4457700" y="3429000"/>
              <a:ext cx="657225" cy="571500"/>
            </a:xfrm>
            <a:custGeom>
              <a:avLst/>
              <a:gdLst>
                <a:gd name="connsiteX0" fmla="*/ 0 w 657225"/>
                <a:gd name="connsiteY0" fmla="*/ 419100 h 571500"/>
                <a:gd name="connsiteX1" fmla="*/ 0 w 657225"/>
                <a:gd name="connsiteY1" fmla="*/ 0 h 571500"/>
                <a:gd name="connsiteX2" fmla="*/ 657225 w 657225"/>
                <a:gd name="connsiteY2" fmla="*/ 0 h 571500"/>
                <a:gd name="connsiteX3" fmla="*/ 657225 w 657225"/>
                <a:gd name="connsiteY3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571500">
                  <a:moveTo>
                    <a:pt x="0" y="419100"/>
                  </a:moveTo>
                  <a:lnTo>
                    <a:pt x="0" y="0"/>
                  </a:lnTo>
                  <a:lnTo>
                    <a:pt x="657225" y="0"/>
                  </a:lnTo>
                  <a:lnTo>
                    <a:pt x="657225" y="571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D1A4492-A347-4A5F-8DB8-46F1EF86ECD1}"/>
                </a:ext>
              </a:extLst>
            </p:cNvPr>
            <p:cNvSpPr/>
            <p:nvPr/>
          </p:nvSpPr>
          <p:spPr>
            <a:xfrm>
              <a:off x="4914900" y="4124325"/>
              <a:ext cx="209550" cy="533400"/>
            </a:xfrm>
            <a:custGeom>
              <a:avLst/>
              <a:gdLst>
                <a:gd name="connsiteX0" fmla="*/ 114300 w 209550"/>
                <a:gd name="connsiteY0" fmla="*/ 0 h 533400"/>
                <a:gd name="connsiteX1" fmla="*/ 0 w 209550"/>
                <a:gd name="connsiteY1" fmla="*/ 0 h 533400"/>
                <a:gd name="connsiteX2" fmla="*/ 0 w 209550"/>
                <a:gd name="connsiteY2" fmla="*/ 314325 h 533400"/>
                <a:gd name="connsiteX3" fmla="*/ 209550 w 209550"/>
                <a:gd name="connsiteY3" fmla="*/ 314325 h 533400"/>
                <a:gd name="connsiteX4" fmla="*/ 209550 w 209550"/>
                <a:gd name="connsiteY4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533400">
                  <a:moveTo>
                    <a:pt x="11430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209550" y="314325"/>
                  </a:lnTo>
                  <a:lnTo>
                    <a:pt x="209550" y="5334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9A85659-3B87-4678-A681-F5E8BA45D05A}"/>
                </a:ext>
              </a:extLst>
            </p:cNvPr>
            <p:cNvSpPr/>
            <p:nvPr/>
          </p:nvSpPr>
          <p:spPr>
            <a:xfrm>
              <a:off x="4469708" y="4733924"/>
              <a:ext cx="588067" cy="594733"/>
            </a:xfrm>
            <a:custGeom>
              <a:avLst/>
              <a:gdLst>
                <a:gd name="connsiteX0" fmla="*/ 523875 w 523875"/>
                <a:gd name="connsiteY0" fmla="*/ 0 h 552450"/>
                <a:gd name="connsiteX1" fmla="*/ 390525 w 523875"/>
                <a:gd name="connsiteY1" fmla="*/ 0 h 552450"/>
                <a:gd name="connsiteX2" fmla="*/ 390525 w 523875"/>
                <a:gd name="connsiteY2" fmla="*/ 552450 h 552450"/>
                <a:gd name="connsiteX3" fmla="*/ 0 w 523875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875" h="552450">
                  <a:moveTo>
                    <a:pt x="523875" y="0"/>
                  </a:moveTo>
                  <a:lnTo>
                    <a:pt x="390525" y="0"/>
                  </a:lnTo>
                  <a:lnTo>
                    <a:pt x="390525" y="552450"/>
                  </a:lnTo>
                  <a:lnTo>
                    <a:pt x="0" y="5524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E32712-E08F-45ED-8164-ABB4F175D5F1}"/>
              </a:ext>
            </a:extLst>
          </p:cNvPr>
          <p:cNvSpPr txBox="1"/>
          <p:nvPr/>
        </p:nvSpPr>
        <p:spPr>
          <a:xfrm>
            <a:off x="629783" y="5944194"/>
            <a:ext cx="495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건전지가 늘어나면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전압 증가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전구가 밝아지고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전류 증가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전압에서 전구가 늘어나면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저항 증가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전구가 </a:t>
            </a:r>
            <a:r>
              <a:rPr lang="ko-KR" altLang="en-US" sz="12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어두어진다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전류감소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endParaRPr lang="ko-KR" altLang="en-US" sz="12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36153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</a:t>
            </a:r>
            <a:r>
              <a:rPr lang="en-US" altLang="ko-KR" dirty="0"/>
              <a:t>] </a:t>
            </a:r>
            <a:r>
              <a:rPr lang="ko-KR" altLang="en-US" dirty="0"/>
              <a:t>옴의 법칙</a:t>
            </a:r>
            <a:r>
              <a:rPr lang="en-US" altLang="ko-KR" dirty="0"/>
              <a:t>(Ohm’s</a:t>
            </a:r>
            <a:r>
              <a:rPr lang="ko-KR" altLang="en-US" dirty="0"/>
              <a:t> </a:t>
            </a:r>
            <a:r>
              <a:rPr lang="en-US" altLang="ko-KR" dirty="0"/>
              <a:t>Law)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[</a:t>
            </a:r>
            <a:r>
              <a:rPr lang="ko-KR" altLang="en-US" sz="2000" dirty="0"/>
              <a:t>문제</a:t>
            </a:r>
            <a:r>
              <a:rPr lang="en-US" altLang="ko-KR" sz="2000" dirty="0"/>
              <a:t>] </a:t>
            </a:r>
            <a:r>
              <a:rPr lang="ko-KR" altLang="en-US" sz="2000" dirty="0"/>
              <a:t>다음 </a:t>
            </a:r>
            <a:r>
              <a:rPr lang="en-US" altLang="ko-KR" sz="2000" dirty="0"/>
              <a:t>LED </a:t>
            </a:r>
            <a:r>
              <a:rPr lang="ko-KR" altLang="en-US" sz="2000" dirty="0"/>
              <a:t>회로에서 저항을 통해 흐르는 전류를 </a:t>
            </a:r>
            <a:r>
              <a:rPr lang="ko-KR" altLang="en-US" sz="2000" dirty="0" err="1"/>
              <a:t>계산하시오</a:t>
            </a:r>
            <a:r>
              <a:rPr lang="en-US" altLang="ko-KR" sz="2000" dirty="0"/>
              <a:t>. </a:t>
            </a:r>
            <a:r>
              <a:rPr lang="ko-KR" altLang="en-US" sz="2000" dirty="0"/>
              <a:t>단</a:t>
            </a:r>
            <a:r>
              <a:rPr lang="en-US" altLang="ko-KR" sz="2000" dirty="0"/>
              <a:t>, LED</a:t>
            </a:r>
            <a:r>
              <a:rPr lang="ko-KR" altLang="en-US" sz="2000" dirty="0"/>
              <a:t>에 인가되는 전압은 </a:t>
            </a:r>
            <a:r>
              <a:rPr lang="en-US" altLang="ko-KR" sz="2000" dirty="0"/>
              <a:t>1.7V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endParaRPr kumimoji="0" lang="en-US" altLang="ko-KR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kumimoji="0" lang="en-US" altLang="ko-KR" sz="2000" dirty="0">
              <a:latin typeface="Arial" panose="020B0604020202020204" pitchFamily="34" charset="0"/>
            </a:endParaRPr>
          </a:p>
          <a:p>
            <a:endParaRPr kumimoji="0" lang="en-US" altLang="ko-KR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kumimoji="0" lang="en-US" altLang="ko-KR" sz="2000" dirty="0">
              <a:latin typeface="Arial" panose="020B0604020202020204" pitchFamily="34" charset="0"/>
            </a:endParaRPr>
          </a:p>
          <a:p>
            <a:endParaRPr kumimoji="0" lang="en-US" altLang="ko-KR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kumimoji="0" lang="en-US" altLang="ko-KR" sz="2000" dirty="0">
              <a:latin typeface="Arial" panose="020B0604020202020204" pitchFamily="34" charset="0"/>
            </a:endParaRPr>
          </a:p>
          <a:p>
            <a:endParaRPr kumimoji="0" lang="en-US" altLang="ko-KR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kumimoji="0" lang="en-US" altLang="ko-KR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r>
              <a:rPr kumimoji="0" lang="en-US" altLang="ko-KR" sz="2000" dirty="0">
                <a:latin typeface="Arial" panose="020B0604020202020204" pitchFamily="34" charset="0"/>
              </a:rPr>
              <a:t>[</a:t>
            </a:r>
            <a:r>
              <a:rPr kumimoji="0" lang="ko-KR" altLang="en-US" sz="2000" dirty="0">
                <a:latin typeface="Arial" panose="020B0604020202020204" pitchFamily="34" charset="0"/>
              </a:rPr>
              <a:t>풀이</a:t>
            </a:r>
            <a:r>
              <a:rPr kumimoji="0" lang="en-US" altLang="ko-KR" sz="2000" dirty="0">
                <a:latin typeface="Arial" panose="020B0604020202020204" pitchFamily="34" charset="0"/>
              </a:rPr>
              <a:t>]</a:t>
            </a:r>
          </a:p>
          <a:p>
            <a:endParaRPr kumimoji="0" lang="ko-KR" altLang="ko-KR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483C0-CF6E-4E52-99B0-860771E6F202}"/>
                  </a:ext>
                </a:extLst>
              </p:cNvPr>
              <p:cNvSpPr txBox="1"/>
              <p:nvPr/>
            </p:nvSpPr>
            <p:spPr>
              <a:xfrm>
                <a:off x="1547664" y="5157192"/>
                <a:ext cx="386092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5−1.7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220</m:t>
                          </m:r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=0.015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  <m:r>
                        <m:rPr>
                          <m:nor/>
                        </m:rPr>
                        <a:rPr lang="en-US" altLang="ko-KR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ko-KR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</m:t>
                      </m:r>
                      <m:r>
                        <m:rPr>
                          <m:nor/>
                        </m:rPr>
                        <a:rPr lang="en-US" altLang="ko-KR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483C0-CF6E-4E52-99B0-860771E6F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157192"/>
                <a:ext cx="386092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4C18B86-3485-0451-8CF5-057BF9F92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393" y="2348880"/>
            <a:ext cx="5781214" cy="2160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312096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키르히호프의</a:t>
            </a:r>
            <a:r>
              <a:rPr lang="ko-KR" altLang="en-US" dirty="0"/>
              <a:t> 법칙</a:t>
            </a:r>
            <a:r>
              <a:rPr lang="en-US" altLang="ko-KR" dirty="0"/>
              <a:t>(Kirchhoff’s</a:t>
            </a:r>
            <a:r>
              <a:rPr lang="ko-KR" altLang="en-US" dirty="0"/>
              <a:t> </a:t>
            </a:r>
            <a:r>
              <a:rPr lang="en-US" altLang="ko-KR" dirty="0"/>
              <a:t>Law)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전압법칙</a:t>
                </a:r>
                <a:r>
                  <a:rPr lang="en-US" altLang="ko-KR" dirty="0"/>
                  <a:t>(KVL;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Kirchhoff’s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Voltage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Law)</a:t>
                </a:r>
              </a:p>
              <a:p>
                <a:pPr lvl="1"/>
                <a:r>
                  <a:rPr lang="ko-KR" altLang="en-US" dirty="0"/>
                  <a:t>닫힌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폐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회로에서 한 루프</a:t>
                </a:r>
                <a:r>
                  <a:rPr lang="en-US" altLang="ko-KR" dirty="0"/>
                  <a:t>(loop) </a:t>
                </a:r>
                <a:r>
                  <a:rPr lang="ko-KR" altLang="en-US" dirty="0"/>
                  <a:t>내의 전압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전위차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a).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전류법칙</a:t>
                </a:r>
                <a:r>
                  <a:rPr lang="en-US" altLang="ko-KR" dirty="0"/>
                  <a:t>(KCL; Kirchhoff’s Current Law)</a:t>
                </a:r>
              </a:p>
              <a:p>
                <a:pPr lvl="1"/>
                <a:r>
                  <a:rPr lang="ko-KR" altLang="en-US" dirty="0"/>
                  <a:t>전기가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통과하는 한 분기점에서 전류의 합은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b).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54" t="-3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CB8BC7-F121-41F5-BC65-F8BC1877DAB0}"/>
              </a:ext>
            </a:extLst>
          </p:cNvPr>
          <p:cNvSpPr txBox="1"/>
          <p:nvPr/>
        </p:nvSpPr>
        <p:spPr>
          <a:xfrm>
            <a:off x="1632464" y="5740946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ctr">
              <a:buAutoNum type="alphaLcParenBoth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(b)</a:t>
            </a:r>
          </a:p>
          <a:p>
            <a:pPr algn="ctr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키르히호프의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전압 및 전류법칙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89A21-F6CE-4B9C-B242-0509330BEF99}"/>
              </a:ext>
            </a:extLst>
          </p:cNvPr>
          <p:cNvSpPr txBox="1"/>
          <p:nvPr/>
        </p:nvSpPr>
        <p:spPr>
          <a:xfrm>
            <a:off x="5768939" y="6133946"/>
            <a:ext cx="306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&lt;Gustav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Robert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Kirchhoff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위키백과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11FF97-1FBD-43B8-9118-A1063D7D5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519" y="4488005"/>
            <a:ext cx="1362382" cy="15092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B12A4EE-F674-4F1F-8A80-CC203A7672E3}"/>
              </a:ext>
            </a:extLst>
          </p:cNvPr>
          <p:cNvSpPr/>
          <p:nvPr/>
        </p:nvSpPr>
        <p:spPr>
          <a:xfrm>
            <a:off x="1033671" y="4255807"/>
            <a:ext cx="1628972" cy="1327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879C62-1397-43CC-8D90-80F1A26C2098}"/>
              </a:ext>
            </a:extLst>
          </p:cNvPr>
          <p:cNvSpPr/>
          <p:nvPr/>
        </p:nvSpPr>
        <p:spPr>
          <a:xfrm>
            <a:off x="934451" y="4863047"/>
            <a:ext cx="216024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F8BF2B2-A681-40A1-A2F9-4D1F15AB6047}"/>
              </a:ext>
            </a:extLst>
          </p:cNvPr>
          <p:cNvSpPr/>
          <p:nvPr/>
        </p:nvSpPr>
        <p:spPr>
          <a:xfrm>
            <a:off x="910329" y="4863047"/>
            <a:ext cx="258618" cy="0"/>
          </a:xfrm>
          <a:custGeom>
            <a:avLst/>
            <a:gdLst>
              <a:gd name="connsiteX0" fmla="*/ 0 w 258618"/>
              <a:gd name="connsiteY0" fmla="*/ 0 h 0"/>
              <a:gd name="connsiteX1" fmla="*/ 258618 w 2586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8618">
                <a:moveTo>
                  <a:pt x="0" y="0"/>
                </a:moveTo>
                <a:lnTo>
                  <a:pt x="25861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0680812-FAF1-45D8-8C58-12BFF32BC4E7}"/>
              </a:ext>
            </a:extLst>
          </p:cNvPr>
          <p:cNvSpPr/>
          <p:nvPr/>
        </p:nvSpPr>
        <p:spPr>
          <a:xfrm>
            <a:off x="961671" y="4935055"/>
            <a:ext cx="144000" cy="0"/>
          </a:xfrm>
          <a:custGeom>
            <a:avLst/>
            <a:gdLst>
              <a:gd name="connsiteX0" fmla="*/ 0 w 258618"/>
              <a:gd name="connsiteY0" fmla="*/ 0 h 0"/>
              <a:gd name="connsiteX1" fmla="*/ 258618 w 2586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8618">
                <a:moveTo>
                  <a:pt x="0" y="0"/>
                </a:moveTo>
                <a:lnTo>
                  <a:pt x="25861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477F22A-41E2-4092-B63F-0AFF8BCBB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897" y="4170425"/>
            <a:ext cx="410396" cy="1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9DECF1-BBA8-4BCD-8DF3-0227139BB2E0}"/>
                  </a:ext>
                </a:extLst>
              </p:cNvPr>
              <p:cNvSpPr txBox="1"/>
              <p:nvPr/>
            </p:nvSpPr>
            <p:spPr>
              <a:xfrm>
                <a:off x="1363020" y="4350425"/>
                <a:ext cx="2871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9DECF1-BBA8-4BCD-8DF3-0227139BB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020" y="4350425"/>
                <a:ext cx="287194" cy="246221"/>
              </a:xfrm>
              <a:prstGeom prst="rect">
                <a:avLst/>
              </a:prstGeom>
              <a:blipFill>
                <a:blip r:embed="rId7"/>
                <a:stretch>
                  <a:fillRect l="-1276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FE289-8A69-4740-9B5E-2B0746FE8060}"/>
                  </a:ext>
                </a:extLst>
              </p:cNvPr>
              <p:cNvSpPr txBox="1"/>
              <p:nvPr/>
            </p:nvSpPr>
            <p:spPr>
              <a:xfrm>
                <a:off x="2142217" y="4350425"/>
                <a:ext cx="2919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FE289-8A69-4740-9B5E-2B0746FE8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217" y="4350425"/>
                <a:ext cx="291939" cy="246221"/>
              </a:xfrm>
              <a:prstGeom prst="rect">
                <a:avLst/>
              </a:prstGeom>
              <a:blipFill>
                <a:blip r:embed="rId8"/>
                <a:stretch>
                  <a:fillRect l="-1041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19D32A9F-D1FA-4499-808F-8791FEB19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211" y="4170425"/>
            <a:ext cx="410396" cy="1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195F9-51C1-4C4B-BA15-4384E571AC62}"/>
                  </a:ext>
                </a:extLst>
              </p:cNvPr>
              <p:cNvSpPr txBox="1"/>
              <p:nvPr/>
            </p:nvSpPr>
            <p:spPr>
              <a:xfrm>
                <a:off x="684981" y="4596301"/>
                <a:ext cx="193964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4195F9-51C1-4C4B-BA15-4384E571A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81" y="4596301"/>
                <a:ext cx="193964" cy="646331"/>
              </a:xfrm>
              <a:prstGeom prst="rect">
                <a:avLst/>
              </a:prstGeom>
              <a:blipFill>
                <a:blip r:embed="rId9"/>
                <a:stretch>
                  <a:fillRect l="-12500" r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E26EAAF-342F-4F6A-AB34-21CADEDF3279}"/>
                  </a:ext>
                </a:extLst>
              </p:cNvPr>
              <p:cNvSpPr txBox="1"/>
              <p:nvPr/>
            </p:nvSpPr>
            <p:spPr>
              <a:xfrm>
                <a:off x="1283160" y="3885332"/>
                <a:ext cx="5354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E26EAAF-342F-4F6A-AB34-21CADEDF3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160" y="3885332"/>
                <a:ext cx="535468" cy="215444"/>
              </a:xfrm>
              <a:prstGeom prst="rect">
                <a:avLst/>
              </a:prstGeom>
              <a:blipFill>
                <a:blip r:embed="rId10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9DEA2D-39A9-4555-AA87-F3A3053C71ED}"/>
                  </a:ext>
                </a:extLst>
              </p:cNvPr>
              <p:cNvSpPr txBox="1"/>
              <p:nvPr/>
            </p:nvSpPr>
            <p:spPr>
              <a:xfrm>
                <a:off x="2020452" y="3885332"/>
                <a:ext cx="5396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9DEA2D-39A9-4555-AA87-F3A3053C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452" y="3885332"/>
                <a:ext cx="539635" cy="215444"/>
              </a:xfrm>
              <a:prstGeom prst="rect">
                <a:avLst/>
              </a:prstGeom>
              <a:blipFill>
                <a:blip r:embed="rId11"/>
                <a:stretch>
                  <a:fillRect l="-4494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E17C6C-E6E2-44E9-8001-E7472F2BE3CF}"/>
              </a:ext>
            </a:extLst>
          </p:cNvPr>
          <p:cNvSpPr/>
          <p:nvPr/>
        </p:nvSpPr>
        <p:spPr>
          <a:xfrm>
            <a:off x="3275335" y="4255807"/>
            <a:ext cx="1628972" cy="1327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ED8AFC7-0F64-452C-BBA3-370169CAAAFB}"/>
              </a:ext>
            </a:extLst>
          </p:cNvPr>
          <p:cNvSpPr/>
          <p:nvPr/>
        </p:nvSpPr>
        <p:spPr>
          <a:xfrm>
            <a:off x="3176115" y="4863047"/>
            <a:ext cx="216024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E73F80F4-5F4B-405A-A33F-5B31BB5AABAB}"/>
              </a:ext>
            </a:extLst>
          </p:cNvPr>
          <p:cNvSpPr/>
          <p:nvPr/>
        </p:nvSpPr>
        <p:spPr>
          <a:xfrm>
            <a:off x="3151993" y="4863047"/>
            <a:ext cx="258618" cy="0"/>
          </a:xfrm>
          <a:custGeom>
            <a:avLst/>
            <a:gdLst>
              <a:gd name="connsiteX0" fmla="*/ 0 w 258618"/>
              <a:gd name="connsiteY0" fmla="*/ 0 h 0"/>
              <a:gd name="connsiteX1" fmla="*/ 258618 w 2586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8618">
                <a:moveTo>
                  <a:pt x="0" y="0"/>
                </a:moveTo>
                <a:lnTo>
                  <a:pt x="25861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76445E96-9A21-42D7-8EAB-639E6EB2D673}"/>
              </a:ext>
            </a:extLst>
          </p:cNvPr>
          <p:cNvSpPr/>
          <p:nvPr/>
        </p:nvSpPr>
        <p:spPr>
          <a:xfrm>
            <a:off x="3203335" y="4935055"/>
            <a:ext cx="144000" cy="0"/>
          </a:xfrm>
          <a:custGeom>
            <a:avLst/>
            <a:gdLst>
              <a:gd name="connsiteX0" fmla="*/ 0 w 258618"/>
              <a:gd name="connsiteY0" fmla="*/ 0 h 0"/>
              <a:gd name="connsiteX1" fmla="*/ 258618 w 2586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8618">
                <a:moveTo>
                  <a:pt x="0" y="0"/>
                </a:moveTo>
                <a:lnTo>
                  <a:pt x="25861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86CE42-4908-4A8C-93EE-F217C1A0DF54}"/>
                  </a:ext>
                </a:extLst>
              </p:cNvPr>
              <p:cNvSpPr txBox="1"/>
              <p:nvPr/>
            </p:nvSpPr>
            <p:spPr>
              <a:xfrm>
                <a:off x="3731955" y="4759328"/>
                <a:ext cx="2871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86CE42-4908-4A8C-93EE-F217C1A0D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955" y="4759328"/>
                <a:ext cx="287194" cy="246221"/>
              </a:xfrm>
              <a:prstGeom prst="rect">
                <a:avLst/>
              </a:prstGeom>
              <a:blipFill>
                <a:blip r:embed="rId12"/>
                <a:stretch>
                  <a:fillRect l="-10638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4BCDA8-DFF2-4FBB-A732-4DFD83CF04CC}"/>
                  </a:ext>
                </a:extLst>
              </p:cNvPr>
              <p:cNvSpPr txBox="1"/>
              <p:nvPr/>
            </p:nvSpPr>
            <p:spPr>
              <a:xfrm>
                <a:off x="4496104" y="4726970"/>
                <a:ext cx="2919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4BCDA8-DFF2-4FBB-A732-4DFD83CF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04" y="4726970"/>
                <a:ext cx="291939" cy="246221"/>
              </a:xfrm>
              <a:prstGeom prst="rect">
                <a:avLst/>
              </a:prstGeom>
              <a:blipFill>
                <a:blip r:embed="rId13"/>
                <a:stretch>
                  <a:fillRect l="-12766" r="-2128" b="-170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A1CABB6-DB85-44B6-8401-223EE984CF47}"/>
              </a:ext>
            </a:extLst>
          </p:cNvPr>
          <p:cNvSpPr/>
          <p:nvPr/>
        </p:nvSpPr>
        <p:spPr>
          <a:xfrm>
            <a:off x="4095925" y="4249968"/>
            <a:ext cx="0" cy="1339272"/>
          </a:xfrm>
          <a:custGeom>
            <a:avLst/>
            <a:gdLst>
              <a:gd name="connsiteX0" fmla="*/ 0 w 0"/>
              <a:gd name="connsiteY0" fmla="*/ 0 h 1339272"/>
              <a:gd name="connsiteX1" fmla="*/ 0 w 0"/>
              <a:gd name="connsiteY1" fmla="*/ 1339272 h 133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339272">
                <a:moveTo>
                  <a:pt x="0" y="0"/>
                </a:moveTo>
                <a:lnTo>
                  <a:pt x="0" y="133927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5E7F01E-5455-43B5-ADC6-706F7AA35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892571" y="4809051"/>
            <a:ext cx="410396" cy="1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EB5A593-746C-4C05-B6A4-5A0410769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00159" y="4809051"/>
            <a:ext cx="410396" cy="1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3BA1B7-E2A4-415F-902C-548971326ECA}"/>
                  </a:ext>
                </a:extLst>
              </p:cNvPr>
              <p:cNvSpPr txBox="1"/>
              <p:nvPr/>
            </p:nvSpPr>
            <p:spPr>
              <a:xfrm>
                <a:off x="3588016" y="3813369"/>
                <a:ext cx="1795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sz="1400" dirty="0">
                    <a:sym typeface="Symbol" panose="05050102010706020507" pitchFamily="18" charset="2"/>
                  </a:rPr>
                  <a:t>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3BA1B7-E2A4-415F-902C-548971326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016" y="3813369"/>
                <a:ext cx="179536" cy="430887"/>
              </a:xfrm>
              <a:prstGeom prst="rect">
                <a:avLst/>
              </a:prstGeom>
              <a:blipFill>
                <a:blip r:embed="rId14"/>
                <a:stretch>
                  <a:fillRect l="-62069" r="-62069" b="-2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391030-F843-4F52-B8ED-C1FF498DD0AB}"/>
                  </a:ext>
                </a:extLst>
              </p:cNvPr>
              <p:cNvSpPr txBox="1"/>
              <p:nvPr/>
            </p:nvSpPr>
            <p:spPr>
              <a:xfrm>
                <a:off x="4180944" y="4347028"/>
                <a:ext cx="2803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>
                    <a:sym typeface="Symbol" panose="05050102010706020507" pitchFamily="18" charset="2"/>
                  </a:rPr>
                  <a:t>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391030-F843-4F52-B8ED-C1FF498DD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44" y="4347028"/>
                <a:ext cx="280333" cy="246221"/>
              </a:xfrm>
              <a:prstGeom prst="rect">
                <a:avLst/>
              </a:prstGeom>
              <a:blipFill>
                <a:blip r:embed="rId15"/>
                <a:stretch>
                  <a:fillRect l="-45652" t="-25000" r="-13043" b="-5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608FB8-E185-494A-B8FB-7C7982093794}"/>
                  </a:ext>
                </a:extLst>
              </p:cNvPr>
              <p:cNvSpPr txBox="1"/>
              <p:nvPr/>
            </p:nvSpPr>
            <p:spPr>
              <a:xfrm>
                <a:off x="4942427" y="4347028"/>
                <a:ext cx="2850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>
                    <a:sym typeface="Symbol" panose="05050102010706020507" pitchFamily="18" charset="2"/>
                  </a:rPr>
                  <a:t>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608FB8-E185-494A-B8FB-7C7982093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427" y="4347028"/>
                <a:ext cx="285078" cy="246221"/>
              </a:xfrm>
              <a:prstGeom prst="rect">
                <a:avLst/>
              </a:prstGeom>
              <a:blipFill>
                <a:blip r:embed="rId16"/>
                <a:stretch>
                  <a:fillRect l="-44681" t="-25000" r="-12766" b="-5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88689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키르히호프의</a:t>
            </a:r>
            <a:r>
              <a:rPr lang="ko-KR" altLang="en-US" dirty="0"/>
              <a:t> 법칙</a:t>
            </a:r>
            <a:r>
              <a:rPr lang="en-US" altLang="ko-KR" dirty="0"/>
              <a:t>(Kirchhoff’s</a:t>
            </a:r>
            <a:r>
              <a:rPr lang="ko-KR" altLang="en-US" dirty="0"/>
              <a:t> </a:t>
            </a:r>
            <a:r>
              <a:rPr lang="en-US" altLang="ko-KR" dirty="0"/>
              <a:t>Law)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전압분배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법칙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전자공학에서 저항을 직렬 연결하여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입력전압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에 비례하는 출력전압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을 만들기 위해 사용하는 설계기술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키르히호프</a:t>
                </a:r>
                <a:r>
                  <a:rPr lang="ko-KR" altLang="en-US" dirty="0"/>
                  <a:t> 전압법칙을 응용한 예로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다양한 곳에서 활용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LED</a:t>
                </a:r>
                <a:r>
                  <a:rPr lang="ko-KR" altLang="en-US" dirty="0"/>
                  <a:t>에 직렬로 저항을 연결하는 것도 전압분배의 원리에 의해 다이오드에 인가되는 전압을 낮추기 위함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54" t="-3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CB8BC7-F121-41F5-BC65-F8BC1877DAB0}"/>
              </a:ext>
            </a:extLst>
          </p:cNvPr>
          <p:cNvSpPr txBox="1"/>
          <p:nvPr/>
        </p:nvSpPr>
        <p:spPr>
          <a:xfrm>
            <a:off x="1467403" y="6122551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키르히호프의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전압 및 전류법칙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246216-4002-4965-8F56-F2033A8A49B4}"/>
                  </a:ext>
                </a:extLst>
              </p:cNvPr>
              <p:cNvSpPr txBox="1"/>
              <p:nvPr/>
            </p:nvSpPr>
            <p:spPr>
              <a:xfrm>
                <a:off x="5589826" y="3987504"/>
                <a:ext cx="1304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246216-4002-4965-8F56-F2033A8A4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26" y="3987504"/>
                <a:ext cx="1304331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33585D0-8626-47EA-84D0-7B7E46571759}"/>
                  </a:ext>
                </a:extLst>
              </p:cNvPr>
              <p:cNvSpPr txBox="1"/>
              <p:nvPr/>
            </p:nvSpPr>
            <p:spPr>
              <a:xfrm>
                <a:off x="5562115" y="3573016"/>
                <a:ext cx="1796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33585D0-8626-47EA-84D0-7B7E46571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15" y="3573016"/>
                <a:ext cx="1796197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E0E493-D37B-46B1-AD9C-D3BB59081895}"/>
                  </a:ext>
                </a:extLst>
              </p:cNvPr>
              <p:cNvSpPr txBox="1"/>
              <p:nvPr/>
            </p:nvSpPr>
            <p:spPr>
              <a:xfrm>
                <a:off x="6042348" y="4347544"/>
                <a:ext cx="14005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E0E493-D37B-46B1-AD9C-D3BB59081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348" y="4347544"/>
                <a:ext cx="1400512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1793D00-AB83-428F-9ADF-C867A9191828}"/>
                  </a:ext>
                </a:extLst>
              </p:cNvPr>
              <p:cNvSpPr txBox="1"/>
              <p:nvPr/>
            </p:nvSpPr>
            <p:spPr>
              <a:xfrm>
                <a:off x="6042348" y="4779592"/>
                <a:ext cx="1677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1793D00-AB83-428F-9ADF-C867A9191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348" y="4779592"/>
                <a:ext cx="1677639" cy="369332"/>
              </a:xfrm>
              <a:prstGeom prst="rect">
                <a:avLst/>
              </a:prstGeom>
              <a:blipFill>
                <a:blip r:embed="rId1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33F58-E527-44E4-BB2D-ABF4DDD18AB4}"/>
                  </a:ext>
                </a:extLst>
              </p:cNvPr>
              <p:cNvSpPr txBox="1"/>
              <p:nvPr/>
            </p:nvSpPr>
            <p:spPr>
              <a:xfrm>
                <a:off x="6042348" y="5139632"/>
                <a:ext cx="2354234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33F58-E527-44E4-BB2D-ABF4DDD1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348" y="5139632"/>
                <a:ext cx="2354234" cy="6562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43AB90-4627-41E3-A39A-5A8CB89257A7}"/>
                  </a:ext>
                </a:extLst>
              </p:cNvPr>
              <p:cNvSpPr txBox="1"/>
              <p:nvPr/>
            </p:nvSpPr>
            <p:spPr>
              <a:xfrm>
                <a:off x="6039454" y="5715696"/>
                <a:ext cx="1733616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43AB90-4627-41E3-A39A-5A8CB8925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54" y="5715696"/>
                <a:ext cx="1733616" cy="6562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817C1F-ED0C-43A7-FDC6-4C9650CDC703}"/>
              </a:ext>
            </a:extLst>
          </p:cNvPr>
          <p:cNvGrpSpPr/>
          <p:nvPr/>
        </p:nvGrpSpPr>
        <p:grpSpPr>
          <a:xfrm>
            <a:off x="1135173" y="3717032"/>
            <a:ext cx="2606318" cy="2084388"/>
            <a:chOff x="1135173" y="3717032"/>
            <a:chExt cx="2606318" cy="20843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D3F92E-9519-4D09-BD38-28FBC925EB60}"/>
                </a:ext>
              </a:extLst>
            </p:cNvPr>
            <p:cNvGrpSpPr/>
            <p:nvPr/>
          </p:nvGrpSpPr>
          <p:grpSpPr>
            <a:xfrm>
              <a:off x="1135173" y="3717032"/>
              <a:ext cx="2606318" cy="2084388"/>
              <a:chOff x="1135173" y="3717032"/>
              <a:chExt cx="2606318" cy="2084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58A736-113D-4287-A448-66EE5A653045}"/>
                      </a:ext>
                    </a:extLst>
                  </p:cNvPr>
                  <p:cNvSpPr txBox="1"/>
                  <p:nvPr/>
                </p:nvSpPr>
                <p:spPr>
                  <a:xfrm>
                    <a:off x="1135173" y="3717032"/>
                    <a:ext cx="43383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58A736-113D-4287-A448-66EE5A6530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5173" y="3717032"/>
                    <a:ext cx="433837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F4A43B42-0737-419C-97B2-C563C85B090F}"/>
                      </a:ext>
                    </a:extLst>
                  </p:cNvPr>
                  <p:cNvSpPr txBox="1"/>
                  <p:nvPr/>
                </p:nvSpPr>
                <p:spPr>
                  <a:xfrm>
                    <a:off x="3231223" y="4620216"/>
                    <a:ext cx="51026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F4A43B42-0737-419C-97B2-C563C85B09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1223" y="4620216"/>
                    <a:ext cx="510268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F44D40B2-D067-4581-855F-8502F45BE260}"/>
                  </a:ext>
                </a:extLst>
              </p:cNvPr>
              <p:cNvSpPr/>
              <p:nvPr/>
            </p:nvSpPr>
            <p:spPr>
              <a:xfrm>
                <a:off x="1644073" y="3887094"/>
                <a:ext cx="1191491" cy="1823514"/>
              </a:xfrm>
              <a:custGeom>
                <a:avLst/>
                <a:gdLst>
                  <a:gd name="connsiteX0" fmla="*/ 0 w 1191491"/>
                  <a:gd name="connsiteY0" fmla="*/ 0 h 1708727"/>
                  <a:gd name="connsiteX1" fmla="*/ 1191491 w 1191491"/>
                  <a:gd name="connsiteY1" fmla="*/ 0 h 1708727"/>
                  <a:gd name="connsiteX2" fmla="*/ 1191491 w 1191491"/>
                  <a:gd name="connsiteY2" fmla="*/ 1708727 h 170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1491" h="1708727">
                    <a:moveTo>
                      <a:pt x="0" y="0"/>
                    </a:moveTo>
                    <a:lnTo>
                      <a:pt x="1191491" y="0"/>
                    </a:lnTo>
                    <a:lnTo>
                      <a:pt x="1191491" y="170872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324C7B0A-6645-4EB9-AC75-190621F00922}"/>
                  </a:ext>
                </a:extLst>
              </p:cNvPr>
              <p:cNvSpPr/>
              <p:nvPr/>
            </p:nvSpPr>
            <p:spPr>
              <a:xfrm>
                <a:off x="1536073" y="383682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E02C064-CD61-4982-97F8-0D3028C795FB}"/>
                      </a:ext>
                    </a:extLst>
                  </p:cNvPr>
                  <p:cNvSpPr txBox="1"/>
                  <p:nvPr/>
                </p:nvSpPr>
                <p:spPr>
                  <a:xfrm>
                    <a:off x="2461972" y="4168260"/>
                    <a:ext cx="287194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E02C064-CD61-4982-97F8-0D3028C795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1972" y="4168260"/>
                    <a:ext cx="287194" cy="24622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2766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9B5BF77A-D974-4C43-B989-62CEE19C9805}"/>
                      </a:ext>
                    </a:extLst>
                  </p:cNvPr>
                  <p:cNvSpPr txBox="1"/>
                  <p:nvPr/>
                </p:nvSpPr>
                <p:spPr>
                  <a:xfrm>
                    <a:off x="2461972" y="5070433"/>
                    <a:ext cx="29193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9B5BF77A-D974-4C43-B989-62CEE19C98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1972" y="5070433"/>
                    <a:ext cx="291939" cy="24622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25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E8E5C072-C563-4908-ADE3-60EB2AA64A21}"/>
                  </a:ext>
                </a:extLst>
              </p:cNvPr>
              <p:cNvSpPr/>
              <p:nvPr/>
            </p:nvSpPr>
            <p:spPr>
              <a:xfrm>
                <a:off x="2844800" y="4764548"/>
                <a:ext cx="304800" cy="0"/>
              </a:xfrm>
              <a:custGeom>
                <a:avLst/>
                <a:gdLst>
                  <a:gd name="connsiteX0" fmla="*/ 0 w 304800"/>
                  <a:gd name="connsiteY0" fmla="*/ 0 h 0"/>
                  <a:gd name="connsiteX1" fmla="*/ 304800 w 3048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>
                    <a:moveTo>
                      <a:pt x="0" y="0"/>
                    </a:moveTo>
                    <a:lnTo>
                      <a:pt x="30480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7F2725A1-158D-4CAF-9049-F4BC508F173A}"/>
                  </a:ext>
                </a:extLst>
              </p:cNvPr>
              <p:cNvSpPr/>
              <p:nvPr/>
            </p:nvSpPr>
            <p:spPr>
              <a:xfrm>
                <a:off x="3148103" y="470573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2E2B20B-6D2C-4CA0-B564-E85C87629972}"/>
                  </a:ext>
                </a:extLst>
              </p:cNvPr>
              <p:cNvGrpSpPr/>
              <p:nvPr/>
            </p:nvGrpSpPr>
            <p:grpSpPr>
              <a:xfrm>
                <a:off x="2733700" y="5700968"/>
                <a:ext cx="216024" cy="100452"/>
                <a:chOff x="331908" y="6024374"/>
                <a:chExt cx="216024" cy="100452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C3C42E3-D044-4B63-B2F0-BFB940F2F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1908" y="6024374"/>
                  <a:ext cx="21602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BE729289-77BC-4609-A27C-366CAB8F7A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920" y="6072276"/>
                  <a:ext cx="1440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7DB188E0-F659-49ED-B1D8-BB72F42A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920" y="6124826"/>
                  <a:ext cx="720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90DF37-2740-51F9-B51B-F967E4E80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5400000">
              <a:off x="2626161" y="4189986"/>
              <a:ext cx="410396" cy="18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66ED5D3-FD8E-D223-41E0-1AD57FF3A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5400000">
              <a:off x="2626161" y="5095053"/>
              <a:ext cx="410396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971370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신호와 디지털 신호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아날로그 신호화 디지털 신호의 특징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E4EB7871-D1E4-47C9-B4E7-42A7831B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357481"/>
              </p:ext>
            </p:extLst>
          </p:nvPr>
        </p:nvGraphicFramePr>
        <p:xfrm>
          <a:off x="349914" y="1700808"/>
          <a:ext cx="8434026" cy="4319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656">
                  <a:extLst>
                    <a:ext uri="{9D8B030D-6E8A-4147-A177-3AD203B41FA5}">
                      <a16:colId xmlns:a16="http://schemas.microsoft.com/office/drawing/2014/main" val="2014685034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463329818"/>
                    </a:ext>
                  </a:extLst>
                </a:gridCol>
                <a:gridCol w="3671962">
                  <a:extLst>
                    <a:ext uri="{9D8B030D-6E8A-4147-A177-3AD203B41FA5}">
                      <a16:colId xmlns:a16="http://schemas.microsoft.com/office/drawing/2014/main" val="3540717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아날로그신호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디지털신호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51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빛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소리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온도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습도 등과 같이 시간의 흐름에 따라 연속적으로 변하는 신호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이산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離散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화하여 시간의 흐름에 따라 막대그래프처럼 </a:t>
                      </a:r>
                      <a:r>
                        <a:rPr lang="ko-KR" altLang="en-US" sz="16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불연속적인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78399"/>
                  </a:ext>
                </a:extLst>
              </a:tr>
              <a:tr h="1357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56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온도계의 눈금 변화</a:t>
                      </a:r>
                      <a:endParaRPr lang="en-US" altLang="ko-KR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지진계로 기록한 그래프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스마트폰 등 현대 문명에서 가장 많이 사용하는 신호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01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세밀한 값의 표현이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정보의 저장이 쉽고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변형없이 전달 가능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55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 전달과정에서 변형이 일어나기 쉬움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현실세계의 </a:t>
                      </a:r>
                      <a:r>
                        <a:rPr lang="ko-KR" altLang="en-US" sz="16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물리량을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원래 그대로 기록하고 재생할 수 없음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067275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8C33CB54-76C7-41D0-9A97-2B5CD0640552}"/>
              </a:ext>
            </a:extLst>
          </p:cNvPr>
          <p:cNvGrpSpPr/>
          <p:nvPr/>
        </p:nvGrpSpPr>
        <p:grpSpPr>
          <a:xfrm>
            <a:off x="1785174" y="2810658"/>
            <a:ext cx="2926723" cy="1041443"/>
            <a:chOff x="1302604" y="4489425"/>
            <a:chExt cx="2926723" cy="1266145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2B28310-AED6-4804-881E-0CBF75E0A915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5517232"/>
              <a:ext cx="27363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BDC97F7-B927-423B-AB5F-6F44A44EC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672" y="4509120"/>
              <a:ext cx="0" cy="1232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B50C9C-14C0-42FB-8BA6-525739B967D9}"/>
                </a:ext>
              </a:extLst>
            </p:cNvPr>
            <p:cNvSpPr txBox="1"/>
            <p:nvPr/>
          </p:nvSpPr>
          <p:spPr>
            <a:xfrm>
              <a:off x="1302604" y="4489425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량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A66CB4-8ADB-4FC2-AF16-0F7C1343A8D0}"/>
                </a:ext>
              </a:extLst>
            </p:cNvPr>
            <p:cNvSpPr txBox="1"/>
            <p:nvPr/>
          </p:nvSpPr>
          <p:spPr>
            <a:xfrm>
              <a:off x="3736884" y="547857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</a:t>
              </a: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1FABD56C-29C1-47D5-9F7E-EED74A93FF81}"/>
                </a:ext>
              </a:extLst>
            </p:cNvPr>
            <p:cNvSpPr/>
            <p:nvPr/>
          </p:nvSpPr>
          <p:spPr>
            <a:xfrm>
              <a:off x="1630430" y="4686796"/>
              <a:ext cx="2409713" cy="702785"/>
            </a:xfrm>
            <a:custGeom>
              <a:avLst/>
              <a:gdLst>
                <a:gd name="connsiteX0" fmla="*/ 0 w 2409713"/>
                <a:gd name="connsiteY0" fmla="*/ 702785 h 702785"/>
                <a:gd name="connsiteX1" fmla="*/ 376518 w 2409713"/>
                <a:gd name="connsiteY1" fmla="*/ 25053 h 702785"/>
                <a:gd name="connsiteX2" fmla="*/ 968188 w 2409713"/>
                <a:gd name="connsiteY2" fmla="*/ 186418 h 702785"/>
                <a:gd name="connsiteX3" fmla="*/ 1645920 w 2409713"/>
                <a:gd name="connsiteY3" fmla="*/ 573693 h 702785"/>
                <a:gd name="connsiteX4" fmla="*/ 2237590 w 2409713"/>
                <a:gd name="connsiteY4" fmla="*/ 390813 h 702785"/>
                <a:gd name="connsiteX5" fmla="*/ 2409713 w 2409713"/>
                <a:gd name="connsiteY5" fmla="*/ 293995 h 70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9713" h="702785">
                  <a:moveTo>
                    <a:pt x="0" y="702785"/>
                  </a:moveTo>
                  <a:cubicBezTo>
                    <a:pt x="107576" y="406949"/>
                    <a:pt x="215153" y="111114"/>
                    <a:pt x="376518" y="25053"/>
                  </a:cubicBezTo>
                  <a:cubicBezTo>
                    <a:pt x="537883" y="-61008"/>
                    <a:pt x="756621" y="94978"/>
                    <a:pt x="968188" y="186418"/>
                  </a:cubicBezTo>
                  <a:cubicBezTo>
                    <a:pt x="1179755" y="277858"/>
                    <a:pt x="1434353" y="539627"/>
                    <a:pt x="1645920" y="573693"/>
                  </a:cubicBezTo>
                  <a:cubicBezTo>
                    <a:pt x="1857487" y="607759"/>
                    <a:pt x="2110291" y="437429"/>
                    <a:pt x="2237590" y="390813"/>
                  </a:cubicBezTo>
                  <a:cubicBezTo>
                    <a:pt x="2364889" y="344197"/>
                    <a:pt x="2387301" y="319096"/>
                    <a:pt x="2409713" y="29399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876F07-B897-45BC-AA46-C0FC32C41139}"/>
              </a:ext>
            </a:extLst>
          </p:cNvPr>
          <p:cNvGrpSpPr/>
          <p:nvPr/>
        </p:nvGrpSpPr>
        <p:grpSpPr>
          <a:xfrm>
            <a:off x="5601598" y="2800780"/>
            <a:ext cx="2914264" cy="1132276"/>
            <a:chOff x="5601598" y="2944796"/>
            <a:chExt cx="2914264" cy="1132276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11157DD-1076-475E-A3D6-39B8567CACC0}"/>
                </a:ext>
              </a:extLst>
            </p:cNvPr>
            <p:cNvCxnSpPr>
              <a:cxnSpLocks/>
            </p:cNvCxnSpPr>
            <p:nvPr/>
          </p:nvCxnSpPr>
          <p:spPr>
            <a:xfrm>
              <a:off x="5762191" y="3821425"/>
              <a:ext cx="27363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10CAE1C-DF7D-4453-9309-11DC3285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6207" y="2944796"/>
              <a:ext cx="0" cy="1051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1ECD27-1FE3-4E2A-8E16-6BE7FFAD6476}"/>
                </a:ext>
              </a:extLst>
            </p:cNvPr>
            <p:cNvSpPr txBox="1"/>
            <p:nvPr/>
          </p:nvSpPr>
          <p:spPr>
            <a:xfrm>
              <a:off x="5601598" y="2944796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량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C9CD8D7-E7F6-4FA8-8716-4C0C08A432CD}"/>
                </a:ext>
              </a:extLst>
            </p:cNvPr>
            <p:cNvSpPr txBox="1"/>
            <p:nvPr/>
          </p:nvSpPr>
          <p:spPr>
            <a:xfrm>
              <a:off x="8023419" y="380007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9928F53-40C7-4379-996D-4BC164F66113}"/>
                </a:ext>
              </a:extLst>
            </p:cNvPr>
            <p:cNvCxnSpPr/>
            <p:nvPr/>
          </p:nvCxnSpPr>
          <p:spPr>
            <a:xfrm>
              <a:off x="6102714" y="3749425"/>
              <a:ext cx="0" cy="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857EB93-B9B2-4DC9-AA9E-8CEECAF4E93E}"/>
                </a:ext>
              </a:extLst>
            </p:cNvPr>
            <p:cNvCxnSpPr/>
            <p:nvPr/>
          </p:nvCxnSpPr>
          <p:spPr>
            <a:xfrm>
              <a:off x="6315440" y="3749417"/>
              <a:ext cx="0" cy="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1923B406-26D8-49FE-ACC5-40292399983E}"/>
                </a:ext>
              </a:extLst>
            </p:cNvPr>
            <p:cNvCxnSpPr/>
            <p:nvPr/>
          </p:nvCxnSpPr>
          <p:spPr>
            <a:xfrm>
              <a:off x="6528166" y="3749409"/>
              <a:ext cx="0" cy="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86879E0-B73B-4412-A4EE-8F15BA22FA60}"/>
                </a:ext>
              </a:extLst>
            </p:cNvPr>
            <p:cNvCxnSpPr/>
            <p:nvPr/>
          </p:nvCxnSpPr>
          <p:spPr>
            <a:xfrm>
              <a:off x="6740892" y="3749401"/>
              <a:ext cx="0" cy="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BF62B09-ED60-48E2-BA12-D9C5BDE115EC}"/>
                </a:ext>
              </a:extLst>
            </p:cNvPr>
            <p:cNvCxnSpPr/>
            <p:nvPr/>
          </p:nvCxnSpPr>
          <p:spPr>
            <a:xfrm>
              <a:off x="6953618" y="3749393"/>
              <a:ext cx="0" cy="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25DBA16-EE6C-406E-947F-CEF61F2D70E9}"/>
                </a:ext>
              </a:extLst>
            </p:cNvPr>
            <p:cNvCxnSpPr/>
            <p:nvPr/>
          </p:nvCxnSpPr>
          <p:spPr>
            <a:xfrm>
              <a:off x="7166344" y="3749385"/>
              <a:ext cx="0" cy="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5E9A164E-267A-4476-ABEE-45EA6889C84F}"/>
                </a:ext>
              </a:extLst>
            </p:cNvPr>
            <p:cNvCxnSpPr/>
            <p:nvPr/>
          </p:nvCxnSpPr>
          <p:spPr>
            <a:xfrm>
              <a:off x="7379070" y="3749377"/>
              <a:ext cx="0" cy="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0B3D303-3D99-4F86-8B90-BD0663F55EC8}"/>
                </a:ext>
              </a:extLst>
            </p:cNvPr>
            <p:cNvCxnSpPr/>
            <p:nvPr/>
          </p:nvCxnSpPr>
          <p:spPr>
            <a:xfrm>
              <a:off x="7591796" y="3749369"/>
              <a:ext cx="0" cy="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5BDD993-7CFD-4FAE-BAA1-DC68086EB446}"/>
                </a:ext>
              </a:extLst>
            </p:cNvPr>
            <p:cNvCxnSpPr/>
            <p:nvPr/>
          </p:nvCxnSpPr>
          <p:spPr>
            <a:xfrm>
              <a:off x="7804522" y="3749361"/>
              <a:ext cx="0" cy="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AD3AB422-8039-4271-A50E-C746761D443D}"/>
                </a:ext>
              </a:extLst>
            </p:cNvPr>
            <p:cNvCxnSpPr/>
            <p:nvPr/>
          </p:nvCxnSpPr>
          <p:spPr>
            <a:xfrm>
              <a:off x="8017248" y="3749353"/>
              <a:ext cx="0" cy="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F017ADA8-A98C-4AC4-8ABC-033E5711802F}"/>
                </a:ext>
              </a:extLst>
            </p:cNvPr>
            <p:cNvCxnSpPr/>
            <p:nvPr/>
          </p:nvCxnSpPr>
          <p:spPr>
            <a:xfrm>
              <a:off x="8229974" y="3749345"/>
              <a:ext cx="0" cy="7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D836B0C-FFC1-429C-98E2-89408076ECB2}"/>
                </a:ext>
              </a:extLst>
            </p:cNvPr>
            <p:cNvSpPr/>
            <p:nvPr/>
          </p:nvSpPr>
          <p:spPr>
            <a:xfrm>
              <a:off x="5909758" y="3284984"/>
              <a:ext cx="2517289" cy="548640"/>
            </a:xfrm>
            <a:custGeom>
              <a:avLst/>
              <a:gdLst>
                <a:gd name="connsiteX0" fmla="*/ 0 w 2517289"/>
                <a:gd name="connsiteY0" fmla="*/ 548640 h 548640"/>
                <a:gd name="connsiteX1" fmla="*/ 204395 w 2517289"/>
                <a:gd name="connsiteY1" fmla="*/ 548640 h 548640"/>
                <a:gd name="connsiteX2" fmla="*/ 204395 w 2517289"/>
                <a:gd name="connsiteY2" fmla="*/ 10757 h 548640"/>
                <a:gd name="connsiteX3" fmla="*/ 408790 w 2517289"/>
                <a:gd name="connsiteY3" fmla="*/ 10757 h 548640"/>
                <a:gd name="connsiteX4" fmla="*/ 408790 w 2517289"/>
                <a:gd name="connsiteY4" fmla="*/ 548640 h 548640"/>
                <a:gd name="connsiteX5" fmla="*/ 623943 w 2517289"/>
                <a:gd name="connsiteY5" fmla="*/ 548640 h 548640"/>
                <a:gd name="connsiteX6" fmla="*/ 623943 w 2517289"/>
                <a:gd name="connsiteY6" fmla="*/ 10757 h 548640"/>
                <a:gd name="connsiteX7" fmla="*/ 1032734 w 2517289"/>
                <a:gd name="connsiteY7" fmla="*/ 10757 h 548640"/>
                <a:gd name="connsiteX8" fmla="*/ 1032734 w 2517289"/>
                <a:gd name="connsiteY8" fmla="*/ 548640 h 548640"/>
                <a:gd name="connsiteX9" fmla="*/ 1484555 w 2517289"/>
                <a:gd name="connsiteY9" fmla="*/ 548640 h 548640"/>
                <a:gd name="connsiteX10" fmla="*/ 1484555 w 2517289"/>
                <a:gd name="connsiteY10" fmla="*/ 0 h 548640"/>
                <a:gd name="connsiteX11" fmla="*/ 1710466 w 2517289"/>
                <a:gd name="connsiteY11" fmla="*/ 0 h 548640"/>
                <a:gd name="connsiteX12" fmla="*/ 1710466 w 2517289"/>
                <a:gd name="connsiteY12" fmla="*/ 537882 h 548640"/>
                <a:gd name="connsiteX13" fmla="*/ 2119256 w 2517289"/>
                <a:gd name="connsiteY13" fmla="*/ 537882 h 548640"/>
                <a:gd name="connsiteX14" fmla="*/ 2119256 w 2517289"/>
                <a:gd name="connsiteY14" fmla="*/ 0 h 548640"/>
                <a:gd name="connsiteX15" fmla="*/ 2517289 w 2517289"/>
                <a:gd name="connsiteY15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17289" h="548640">
                  <a:moveTo>
                    <a:pt x="0" y="548640"/>
                  </a:moveTo>
                  <a:lnTo>
                    <a:pt x="204395" y="548640"/>
                  </a:lnTo>
                  <a:lnTo>
                    <a:pt x="204395" y="10757"/>
                  </a:lnTo>
                  <a:lnTo>
                    <a:pt x="408790" y="10757"/>
                  </a:lnTo>
                  <a:lnTo>
                    <a:pt x="408790" y="548640"/>
                  </a:lnTo>
                  <a:lnTo>
                    <a:pt x="623943" y="548640"/>
                  </a:lnTo>
                  <a:lnTo>
                    <a:pt x="623943" y="10757"/>
                  </a:lnTo>
                  <a:lnTo>
                    <a:pt x="1032734" y="10757"/>
                  </a:lnTo>
                  <a:lnTo>
                    <a:pt x="1032734" y="548640"/>
                  </a:lnTo>
                  <a:lnTo>
                    <a:pt x="1484555" y="548640"/>
                  </a:lnTo>
                  <a:lnTo>
                    <a:pt x="1484555" y="0"/>
                  </a:lnTo>
                  <a:lnTo>
                    <a:pt x="1710466" y="0"/>
                  </a:lnTo>
                  <a:lnTo>
                    <a:pt x="1710466" y="537882"/>
                  </a:lnTo>
                  <a:lnTo>
                    <a:pt x="2119256" y="537882"/>
                  </a:lnTo>
                  <a:lnTo>
                    <a:pt x="2119256" y="0"/>
                  </a:lnTo>
                  <a:lnTo>
                    <a:pt x="2517289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09993EE-3A06-4EC9-A40A-1B78599507A4}"/>
              </a:ext>
            </a:extLst>
          </p:cNvPr>
          <p:cNvSpPr txBox="1"/>
          <p:nvPr/>
        </p:nvSpPr>
        <p:spPr>
          <a:xfrm>
            <a:off x="3489712" y="6185732"/>
            <a:ext cx="24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 신호와 디지털 신호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009588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행복한 경영이야기</a:t>
            </a:r>
            <a:r>
              <a:rPr lang="en-US" altLang="ko-KR" dirty="0"/>
              <a:t>(www.happyceo.or.kr)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0325" y="1052736"/>
            <a:ext cx="8997950" cy="43180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 w="19050">
            <a:solidFill>
              <a:srgbClr val="339966"/>
            </a:solidFill>
            <a:round/>
            <a:headEnd/>
            <a:tailEnd/>
          </a:ln>
        </p:spPr>
        <p:txBody>
          <a:bodyPr wrap="none" anchor="ctr"/>
          <a:lstStyle/>
          <a:p>
            <a:pPr lvl="0" eaLnBrk="0" latinLnBrk="0" hangingPunct="0"/>
            <a:r>
              <a:rPr kumimoji="0" lang="ko-KR" altLang="en-US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성을 쌓는 자는 망한다</a:t>
            </a:r>
            <a:r>
              <a:rPr kumimoji="0" lang="en-US" altLang="ko-KR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ko-KR" sz="24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0325" y="1484536"/>
            <a:ext cx="8997950" cy="4891087"/>
          </a:xfrm>
          <a:prstGeom prst="rect">
            <a:avLst/>
          </a:prstGeom>
          <a:solidFill>
            <a:schemeClr val="bg1"/>
          </a:solidFill>
          <a:ln w="19050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lvl="0" eaLnBrk="0" latinLnBrk="0" hangingPunct="0">
              <a:lnSpc>
                <a:spcPct val="11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“성을 쌓고 사는 자는 반드시 망할 것이며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끊임없이 이동하는 자만이 영원히 </a:t>
            </a:r>
            <a:endParaRPr kumimoji="0"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1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살아남을 것이다.”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울란바토르 근교에 있는 돌궐제국 명장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톤유쿠크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(Tonyuquq) 비문 마지막 문장을 </a:t>
            </a:r>
            <a:endParaRPr kumimoji="0"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1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보면서,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“내 후손들이 비단옷을 입고 </a:t>
            </a:r>
            <a:endParaRPr kumimoji="0"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1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기와집에서 살 때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제국은 멸망할 것이다”</a:t>
            </a:r>
            <a:endParaRPr kumimoji="0"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1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 했던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칭기즈칸의 경구를 떠올렸다.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이석연 저, ‘책, 인생을 사로잡다’에서</a:t>
            </a:r>
          </a:p>
          <a:p>
            <a:pPr lvl="0" eaLnBrk="0" latinLnBrk="0" hangingPunct="0">
              <a:lnSpc>
                <a:spcPct val="11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                              </a:t>
            </a:r>
          </a:p>
          <a:p>
            <a:pPr lvl="0" eaLnBrk="0" latinLnBrk="0" hangingPunct="0">
              <a:lnSpc>
                <a:spcPct val="11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맹자는 “지금 어렵고 근심스러운 것이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나를 살리는 길로 인도할 것이요,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편안하고 즐거운 것이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나를 죽음의 길로 인도할 것이다.”라</a:t>
            </a:r>
            <a:r>
              <a:rPr kumimoji="0"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 </a:t>
            </a:r>
            <a:r>
              <a:rPr kumimoji="0"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생어우환</a:t>
            </a:r>
            <a:r>
              <a:rPr kumimoji="0"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사어안락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生於憂患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死於安樂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지혜를 가르쳐 줍니다.</a:t>
            </a:r>
            <a:r>
              <a:rPr kumimoji="0"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안전지대에 머물지 않고 </a:t>
            </a:r>
            <a:r>
              <a:rPr kumimoji="0" lang="ko-KR" altLang="ko-KR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끝없이 새롭게 도전하는</a:t>
            </a:r>
            <a:r>
              <a:rPr kumimoji="0" lang="en-US" altLang="ko-KR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멋진 삶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많아지길 바랍니다.</a:t>
            </a:r>
          </a:p>
        </p:txBody>
      </p:sp>
      <p:pic>
        <p:nvPicPr>
          <p:cNvPr id="7" name="Picture 10" descr="m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813" y="11255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541567"/>
            <a:ext cx="3786733" cy="28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47487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신호와 디지털 신호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아날로그</a:t>
            </a:r>
            <a:r>
              <a:rPr lang="en-US" altLang="ko-KR" dirty="0"/>
              <a:t>-</a:t>
            </a:r>
            <a:r>
              <a:rPr lang="ko-KR" altLang="en-US" dirty="0"/>
              <a:t>디지털 변환</a:t>
            </a:r>
            <a:endParaRPr lang="en-US" altLang="ko-KR" dirty="0"/>
          </a:p>
          <a:p>
            <a:pPr lvl="1"/>
            <a:r>
              <a:rPr lang="ko-KR" altLang="en-US" dirty="0"/>
              <a:t>아날로그 물리 량인 현실세계의 값을 컴퓨터세계</a:t>
            </a:r>
            <a:r>
              <a:rPr lang="en-US" altLang="ko-KR" dirty="0"/>
              <a:t>(Computer World)</a:t>
            </a:r>
            <a:r>
              <a:rPr lang="ko-KR" altLang="en-US" dirty="0"/>
              <a:t>에서 사용하기 위해 디지털 값으로 변환</a:t>
            </a:r>
            <a:endParaRPr lang="en-US" altLang="ko-KR" dirty="0"/>
          </a:p>
          <a:p>
            <a:pPr lvl="2"/>
            <a:r>
              <a:rPr lang="en-US" altLang="ko-KR" dirty="0"/>
              <a:t>ADC(Analog-to-Digital Converter) : </a:t>
            </a:r>
            <a:r>
              <a:rPr lang="ko-KR" altLang="en-US" dirty="0"/>
              <a:t>아날로그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디지털</a:t>
            </a:r>
            <a:endParaRPr lang="en-US" altLang="ko-KR" dirty="0"/>
          </a:p>
          <a:p>
            <a:pPr lvl="2"/>
            <a:r>
              <a:rPr lang="en-US" altLang="ko-KR" dirty="0"/>
              <a:t>DAC(Digital-to-Analog Converter) : </a:t>
            </a:r>
            <a:r>
              <a:rPr lang="ko-KR" altLang="en-US" dirty="0"/>
              <a:t>디지털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아날로그</a:t>
            </a:r>
            <a:endParaRPr lang="en-US" altLang="ko-KR" dirty="0"/>
          </a:p>
          <a:p>
            <a:pPr lvl="1"/>
            <a:r>
              <a:rPr lang="ko-KR" altLang="en-US" dirty="0"/>
              <a:t>현대 사회에서 디지털 자료는 여러 면에서 엄청난 가치를 부여 받고 있음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디지털 음원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CB8BC7-F121-41F5-BC65-F8BC1877DAB0}"/>
              </a:ext>
            </a:extLst>
          </p:cNvPr>
          <p:cNvSpPr txBox="1"/>
          <p:nvPr/>
        </p:nvSpPr>
        <p:spPr>
          <a:xfrm>
            <a:off x="3632371" y="6149429"/>
            <a:ext cx="1901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변환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34C584-CA48-4914-9791-C68AF3269B0C}"/>
              </a:ext>
            </a:extLst>
          </p:cNvPr>
          <p:cNvGrpSpPr/>
          <p:nvPr/>
        </p:nvGrpSpPr>
        <p:grpSpPr>
          <a:xfrm>
            <a:off x="603568" y="4230325"/>
            <a:ext cx="1183836" cy="1232520"/>
            <a:chOff x="1475656" y="4509120"/>
            <a:chExt cx="2736304" cy="1232520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3CFE272-38F1-4F82-8B03-87BD7798C194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5517232"/>
              <a:ext cx="27363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C4A6D61-7D4E-4027-8155-97B22D866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672" y="4509120"/>
              <a:ext cx="0" cy="1232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538A175-96E6-48C6-B99E-1737B7DE81B9}"/>
                </a:ext>
              </a:extLst>
            </p:cNvPr>
            <p:cNvSpPr/>
            <p:nvPr/>
          </p:nvSpPr>
          <p:spPr>
            <a:xfrm>
              <a:off x="1655297" y="4686796"/>
              <a:ext cx="2409712" cy="702785"/>
            </a:xfrm>
            <a:custGeom>
              <a:avLst/>
              <a:gdLst>
                <a:gd name="connsiteX0" fmla="*/ 0 w 2409713"/>
                <a:gd name="connsiteY0" fmla="*/ 702785 h 702785"/>
                <a:gd name="connsiteX1" fmla="*/ 376518 w 2409713"/>
                <a:gd name="connsiteY1" fmla="*/ 25053 h 702785"/>
                <a:gd name="connsiteX2" fmla="*/ 968188 w 2409713"/>
                <a:gd name="connsiteY2" fmla="*/ 186418 h 702785"/>
                <a:gd name="connsiteX3" fmla="*/ 1645920 w 2409713"/>
                <a:gd name="connsiteY3" fmla="*/ 573693 h 702785"/>
                <a:gd name="connsiteX4" fmla="*/ 2237590 w 2409713"/>
                <a:gd name="connsiteY4" fmla="*/ 390813 h 702785"/>
                <a:gd name="connsiteX5" fmla="*/ 2409713 w 2409713"/>
                <a:gd name="connsiteY5" fmla="*/ 293995 h 70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9713" h="702785">
                  <a:moveTo>
                    <a:pt x="0" y="702785"/>
                  </a:moveTo>
                  <a:cubicBezTo>
                    <a:pt x="107576" y="406949"/>
                    <a:pt x="215153" y="111114"/>
                    <a:pt x="376518" y="25053"/>
                  </a:cubicBezTo>
                  <a:cubicBezTo>
                    <a:pt x="537883" y="-61008"/>
                    <a:pt x="756621" y="94978"/>
                    <a:pt x="968188" y="186418"/>
                  </a:cubicBezTo>
                  <a:cubicBezTo>
                    <a:pt x="1179755" y="277858"/>
                    <a:pt x="1434353" y="539627"/>
                    <a:pt x="1645920" y="573693"/>
                  </a:cubicBezTo>
                  <a:cubicBezTo>
                    <a:pt x="1857487" y="607759"/>
                    <a:pt x="2110291" y="437429"/>
                    <a:pt x="2237590" y="390813"/>
                  </a:cubicBezTo>
                  <a:cubicBezTo>
                    <a:pt x="2364889" y="344197"/>
                    <a:pt x="2387301" y="319096"/>
                    <a:pt x="2409713" y="29399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AA974C1-3406-4BD2-B5DB-CC5D76C3C0E2}"/>
              </a:ext>
            </a:extLst>
          </p:cNvPr>
          <p:cNvSpPr txBox="1"/>
          <p:nvPr/>
        </p:nvSpPr>
        <p:spPr>
          <a:xfrm>
            <a:off x="467544" y="5569495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현실세계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(Analog)</a:t>
            </a:r>
            <a:endParaRPr lang="ko-KR" altLang="en-US" sz="14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469A235-3916-43AA-8917-FF49D1673E4A}"/>
              </a:ext>
            </a:extLst>
          </p:cNvPr>
          <p:cNvCxnSpPr>
            <a:cxnSpLocks/>
          </p:cNvCxnSpPr>
          <p:nvPr/>
        </p:nvCxnSpPr>
        <p:spPr>
          <a:xfrm>
            <a:off x="3100132" y="5235475"/>
            <a:ext cx="11838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0E0E684-50AC-43D2-AD5C-79906AE3F050}"/>
              </a:ext>
            </a:extLst>
          </p:cNvPr>
          <p:cNvCxnSpPr>
            <a:cxnSpLocks/>
          </p:cNvCxnSpPr>
          <p:nvPr/>
        </p:nvCxnSpPr>
        <p:spPr>
          <a:xfrm flipV="1">
            <a:off x="3162439" y="4227363"/>
            <a:ext cx="0" cy="1232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417E922-1B2D-4657-9C56-B4E134D8FD2E}"/>
              </a:ext>
            </a:extLst>
          </p:cNvPr>
          <p:cNvGrpSpPr/>
          <p:nvPr/>
        </p:nvGrpSpPr>
        <p:grpSpPr>
          <a:xfrm>
            <a:off x="7306096" y="4227363"/>
            <a:ext cx="1183836" cy="1232520"/>
            <a:chOff x="1475656" y="4509120"/>
            <a:chExt cx="2736304" cy="1232520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04C54816-9CB8-4274-89D0-A49D1A033994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5517232"/>
              <a:ext cx="27363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9EEF574-8AB4-4180-91C4-B7170AD83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672" y="4509120"/>
              <a:ext cx="0" cy="1232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DB37A3E-FDC9-4C2F-8B31-D7278894F28D}"/>
                </a:ext>
              </a:extLst>
            </p:cNvPr>
            <p:cNvSpPr/>
            <p:nvPr/>
          </p:nvSpPr>
          <p:spPr>
            <a:xfrm>
              <a:off x="1655297" y="4686796"/>
              <a:ext cx="2409712" cy="702785"/>
            </a:xfrm>
            <a:custGeom>
              <a:avLst/>
              <a:gdLst>
                <a:gd name="connsiteX0" fmla="*/ 0 w 2409713"/>
                <a:gd name="connsiteY0" fmla="*/ 702785 h 702785"/>
                <a:gd name="connsiteX1" fmla="*/ 376518 w 2409713"/>
                <a:gd name="connsiteY1" fmla="*/ 25053 h 702785"/>
                <a:gd name="connsiteX2" fmla="*/ 968188 w 2409713"/>
                <a:gd name="connsiteY2" fmla="*/ 186418 h 702785"/>
                <a:gd name="connsiteX3" fmla="*/ 1645920 w 2409713"/>
                <a:gd name="connsiteY3" fmla="*/ 573693 h 702785"/>
                <a:gd name="connsiteX4" fmla="*/ 2237590 w 2409713"/>
                <a:gd name="connsiteY4" fmla="*/ 390813 h 702785"/>
                <a:gd name="connsiteX5" fmla="*/ 2409713 w 2409713"/>
                <a:gd name="connsiteY5" fmla="*/ 293995 h 70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9713" h="702785">
                  <a:moveTo>
                    <a:pt x="0" y="702785"/>
                  </a:moveTo>
                  <a:cubicBezTo>
                    <a:pt x="107576" y="406949"/>
                    <a:pt x="215153" y="111114"/>
                    <a:pt x="376518" y="25053"/>
                  </a:cubicBezTo>
                  <a:cubicBezTo>
                    <a:pt x="537883" y="-61008"/>
                    <a:pt x="756621" y="94978"/>
                    <a:pt x="968188" y="186418"/>
                  </a:cubicBezTo>
                  <a:cubicBezTo>
                    <a:pt x="1179755" y="277858"/>
                    <a:pt x="1434353" y="539627"/>
                    <a:pt x="1645920" y="573693"/>
                  </a:cubicBezTo>
                  <a:cubicBezTo>
                    <a:pt x="1857487" y="607759"/>
                    <a:pt x="2110291" y="437429"/>
                    <a:pt x="2237590" y="390813"/>
                  </a:cubicBezTo>
                  <a:cubicBezTo>
                    <a:pt x="2364889" y="344197"/>
                    <a:pt x="2387301" y="319096"/>
                    <a:pt x="2409713" y="29399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EDF9081-57E4-4BEF-A22F-6C37B9DFEC68}"/>
              </a:ext>
            </a:extLst>
          </p:cNvPr>
          <p:cNvSpPr txBox="1"/>
          <p:nvPr/>
        </p:nvSpPr>
        <p:spPr>
          <a:xfrm>
            <a:off x="7182185" y="5569495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현실세계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(Analog)</a:t>
            </a:r>
            <a:endParaRPr lang="ko-KR" altLang="en-US" sz="14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799314-BC31-4C3F-BD91-FA0CC2E83F12}"/>
              </a:ext>
            </a:extLst>
          </p:cNvPr>
          <p:cNvSpPr txBox="1"/>
          <p:nvPr/>
        </p:nvSpPr>
        <p:spPr>
          <a:xfrm>
            <a:off x="3651931" y="5569495"/>
            <a:ext cx="17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컴퓨터세계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(Digital)</a:t>
            </a:r>
            <a:endParaRPr lang="ko-KR" altLang="en-US" sz="14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1973B2-21B7-467C-AA65-EB2918FB7E9F}"/>
              </a:ext>
            </a:extLst>
          </p:cNvPr>
          <p:cNvGrpSpPr/>
          <p:nvPr/>
        </p:nvGrpSpPr>
        <p:grpSpPr>
          <a:xfrm>
            <a:off x="5177918" y="4154472"/>
            <a:ext cx="940158" cy="1229867"/>
            <a:chOff x="5128162" y="4442504"/>
            <a:chExt cx="940158" cy="1229867"/>
          </a:xfrm>
          <a:solidFill>
            <a:srgbClr val="FFCCCC"/>
          </a:solidFill>
        </p:grpSpPr>
        <p:sp>
          <p:nvSpPr>
            <p:cNvPr id="7" name="사각형: 모서리가 접힌 도형 6">
              <a:extLst>
                <a:ext uri="{FF2B5EF4-FFF2-40B4-BE49-F238E27FC236}">
                  <a16:creationId xmlns:a16="http://schemas.microsoft.com/office/drawing/2014/main" id="{4F3A3848-9453-4D6B-B805-E3F946782449}"/>
                </a:ext>
              </a:extLst>
            </p:cNvPr>
            <p:cNvSpPr/>
            <p:nvPr/>
          </p:nvSpPr>
          <p:spPr>
            <a:xfrm flipV="1">
              <a:off x="5128162" y="4442504"/>
              <a:ext cx="893661" cy="1229867"/>
            </a:xfrm>
            <a:prstGeom prst="foldedCorner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FEBDE3-CF78-4514-8B6C-D3155AAA7F41}"/>
                </a:ext>
              </a:extLst>
            </p:cNvPr>
            <p:cNvSpPr txBox="1"/>
            <p:nvPr/>
          </p:nvSpPr>
          <p:spPr>
            <a:xfrm>
              <a:off x="5149479" y="4590066"/>
              <a:ext cx="918841" cy="101566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00000100</a:t>
              </a: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01101010</a:t>
              </a: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00101000 </a:t>
              </a: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11110000</a:t>
              </a: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D4229D-1BEF-4B2A-9141-317DBBAC8817}"/>
              </a:ext>
            </a:extLst>
          </p:cNvPr>
          <p:cNvSpPr/>
          <p:nvPr/>
        </p:nvSpPr>
        <p:spPr>
          <a:xfrm>
            <a:off x="3162439" y="5016418"/>
            <a:ext cx="72000" cy="212757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CD44763-209A-4E93-B5E9-AA1B6F854C82}"/>
              </a:ext>
            </a:extLst>
          </p:cNvPr>
          <p:cNvSpPr/>
          <p:nvPr/>
        </p:nvSpPr>
        <p:spPr>
          <a:xfrm>
            <a:off x="3232341" y="4660242"/>
            <a:ext cx="72000" cy="568933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A7A352-E159-4EBB-AF74-56D0E5935EA3}"/>
              </a:ext>
            </a:extLst>
          </p:cNvPr>
          <p:cNvSpPr/>
          <p:nvPr/>
        </p:nvSpPr>
        <p:spPr>
          <a:xfrm>
            <a:off x="3305398" y="4401175"/>
            <a:ext cx="72000" cy="828000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45AD30-E863-488D-AE97-58D3352A7196}"/>
              </a:ext>
            </a:extLst>
          </p:cNvPr>
          <p:cNvSpPr/>
          <p:nvPr/>
        </p:nvSpPr>
        <p:spPr>
          <a:xfrm>
            <a:off x="3378454" y="4408280"/>
            <a:ext cx="72000" cy="820895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483142-AE53-43D6-8F5E-E83161C81245}"/>
              </a:ext>
            </a:extLst>
          </p:cNvPr>
          <p:cNvSpPr/>
          <p:nvPr/>
        </p:nvSpPr>
        <p:spPr>
          <a:xfrm>
            <a:off x="3445062" y="4526390"/>
            <a:ext cx="72000" cy="702785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59BBF7-A0D4-4043-9CC2-3E2D6BE457F1}"/>
              </a:ext>
            </a:extLst>
          </p:cNvPr>
          <p:cNvSpPr/>
          <p:nvPr/>
        </p:nvSpPr>
        <p:spPr>
          <a:xfrm>
            <a:off x="3515601" y="4526390"/>
            <a:ext cx="72000" cy="702785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18D3184-98E0-4E87-978C-B50D3DE225F6}"/>
              </a:ext>
            </a:extLst>
          </p:cNvPr>
          <p:cNvSpPr/>
          <p:nvPr/>
        </p:nvSpPr>
        <p:spPr>
          <a:xfrm>
            <a:off x="3588657" y="4660242"/>
            <a:ext cx="72000" cy="568933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09F5F23-BAE6-476E-918C-236EECD9A4DC}"/>
              </a:ext>
            </a:extLst>
          </p:cNvPr>
          <p:cNvSpPr/>
          <p:nvPr/>
        </p:nvSpPr>
        <p:spPr>
          <a:xfrm>
            <a:off x="3658852" y="4803576"/>
            <a:ext cx="72000" cy="425599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44F8FF6-A34A-4284-8ED2-93054EE31A53}"/>
              </a:ext>
            </a:extLst>
          </p:cNvPr>
          <p:cNvSpPr/>
          <p:nvPr/>
        </p:nvSpPr>
        <p:spPr>
          <a:xfrm>
            <a:off x="3725803" y="4968019"/>
            <a:ext cx="72000" cy="261156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36BEFCA-CBB6-49EA-85F5-CA5604F08860}"/>
              </a:ext>
            </a:extLst>
          </p:cNvPr>
          <p:cNvSpPr/>
          <p:nvPr/>
        </p:nvSpPr>
        <p:spPr>
          <a:xfrm>
            <a:off x="3798859" y="5013175"/>
            <a:ext cx="82993" cy="216000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7D472F-C63B-41BD-98E2-6641D997C8C8}"/>
              </a:ext>
            </a:extLst>
          </p:cNvPr>
          <p:cNvSpPr/>
          <p:nvPr/>
        </p:nvSpPr>
        <p:spPr>
          <a:xfrm>
            <a:off x="3871916" y="5016418"/>
            <a:ext cx="72000" cy="212757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5B1C6B9-E527-40C2-9415-0B8FCD050182}"/>
              </a:ext>
            </a:extLst>
          </p:cNvPr>
          <p:cNvSpPr/>
          <p:nvPr/>
        </p:nvSpPr>
        <p:spPr>
          <a:xfrm>
            <a:off x="3936007" y="4961718"/>
            <a:ext cx="72000" cy="267457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424BEE-F93A-4992-A374-97BD01240522}"/>
              </a:ext>
            </a:extLst>
          </p:cNvPr>
          <p:cNvSpPr/>
          <p:nvPr/>
        </p:nvSpPr>
        <p:spPr>
          <a:xfrm>
            <a:off x="4009063" y="4872405"/>
            <a:ext cx="72000" cy="356770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5C613-EA34-4BAF-9485-ABCFCFA3C4CA}"/>
              </a:ext>
            </a:extLst>
          </p:cNvPr>
          <p:cNvSpPr/>
          <p:nvPr/>
        </p:nvSpPr>
        <p:spPr>
          <a:xfrm>
            <a:off x="4082118" y="4803576"/>
            <a:ext cx="72000" cy="425599"/>
          </a:xfrm>
          <a:prstGeom prst="rect">
            <a:avLst/>
          </a:prstGeom>
          <a:solidFill>
            <a:srgbClr val="CC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14413A-CE45-40A4-86DD-370A32632F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4969" y="4655252"/>
            <a:ext cx="736774" cy="6064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50D0F7-A175-432B-866B-AFEA0E0DF068}"/>
              </a:ext>
            </a:extLst>
          </p:cNvPr>
          <p:cNvSpPr txBox="1"/>
          <p:nvPr/>
        </p:nvSpPr>
        <p:spPr>
          <a:xfrm>
            <a:off x="2189400" y="4789364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ADC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1F3EEE8D-8703-48EE-B9CA-824EE6FA52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4347" y="4655252"/>
            <a:ext cx="736774" cy="60644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3476371-5D4A-4F3F-9B56-293E207C9507}"/>
              </a:ext>
            </a:extLst>
          </p:cNvPr>
          <p:cNvSpPr txBox="1"/>
          <p:nvPr/>
        </p:nvSpPr>
        <p:spPr>
          <a:xfrm>
            <a:off x="4428778" y="48108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2C1DF5C-4545-46D2-9B30-23D873341C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45" y="4617627"/>
            <a:ext cx="736774" cy="60644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B43CEC1-B650-42F9-AD19-40BF263D07B7}"/>
              </a:ext>
            </a:extLst>
          </p:cNvPr>
          <p:cNvSpPr txBox="1"/>
          <p:nvPr/>
        </p:nvSpPr>
        <p:spPr>
          <a:xfrm>
            <a:off x="6429476" y="4751739"/>
            <a:ext cx="555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DAC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폭발: 14pt 22">
            <a:extLst>
              <a:ext uri="{FF2B5EF4-FFF2-40B4-BE49-F238E27FC236}">
                <a16:creationId xmlns:a16="http://schemas.microsoft.com/office/drawing/2014/main" id="{AD57A5F4-2D7F-4048-9F61-8350C3669D99}"/>
              </a:ext>
            </a:extLst>
          </p:cNvPr>
          <p:cNvSpPr/>
          <p:nvPr/>
        </p:nvSpPr>
        <p:spPr>
          <a:xfrm>
            <a:off x="5386522" y="4933617"/>
            <a:ext cx="926113" cy="1015663"/>
          </a:xfrm>
          <a:prstGeom prst="irregularSeal2">
            <a:avLst/>
          </a:prstGeom>
          <a:gradFill flip="none" rotWithShape="1">
            <a:gsLst>
              <a:gs pos="0">
                <a:srgbClr val="8E0000">
                  <a:alpha val="50000"/>
                </a:srgbClr>
              </a:gs>
              <a:gs pos="57000">
                <a:srgbClr val="FF7575"/>
              </a:gs>
              <a:gs pos="49000">
                <a:srgbClr val="FF7575"/>
              </a:gs>
              <a:gs pos="100000">
                <a:srgbClr val="8E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가치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510568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5BF2A-3B53-963E-61A8-094750EC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아두이노의</a:t>
            </a:r>
            <a:r>
              <a:rPr lang="ko-KR" altLang="en-US" dirty="0"/>
              <a:t> 아날로그 </a:t>
            </a:r>
            <a:r>
              <a:rPr lang="ko-KR" altLang="en-US" dirty="0" err="1"/>
              <a:t>입</a:t>
            </a:r>
            <a:r>
              <a:rPr lang="ko-KR" altLang="en-US" dirty="0" err="1">
                <a:sym typeface="Symbol" panose="05050102010706020507" pitchFamily="18" charset="2"/>
              </a:rPr>
              <a:t></a:t>
            </a:r>
            <a:r>
              <a:rPr lang="ko-KR" altLang="en-US" dirty="0" err="1"/>
              <a:t>출력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5311F-0F52-71CE-9C53-F205022C3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아날로그 입력</a:t>
            </a:r>
            <a:endParaRPr lang="en-US" altLang="ko-KR" dirty="0"/>
          </a:p>
          <a:p>
            <a:pPr lvl="1"/>
            <a:r>
              <a:rPr lang="en-US" altLang="ko-KR" dirty="0"/>
              <a:t>A0~A5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ADC</a:t>
            </a:r>
            <a:r>
              <a:rPr lang="ko-KR" altLang="en-US" dirty="0"/>
              <a:t>가 내장되어 있음</a:t>
            </a:r>
            <a:endParaRPr lang="en-US" altLang="ko-KR" dirty="0"/>
          </a:p>
          <a:p>
            <a:r>
              <a:rPr lang="ko-KR" altLang="en-US" dirty="0"/>
              <a:t>아날로그 출력</a:t>
            </a:r>
            <a:endParaRPr lang="en-US" altLang="ko-KR" dirty="0"/>
          </a:p>
          <a:p>
            <a:pPr lvl="1"/>
            <a:r>
              <a:rPr lang="ko-KR" altLang="en-US" dirty="0"/>
              <a:t>디지털 입출력핀 중 </a:t>
            </a:r>
            <a:r>
              <a:rPr lang="en-US" altLang="ko-KR" dirty="0"/>
              <a:t>“~” </a:t>
            </a:r>
            <a:r>
              <a:rPr lang="ko-KR" altLang="en-US" dirty="0"/>
              <a:t>표시 </a:t>
            </a:r>
            <a:r>
              <a:rPr lang="en-US" altLang="ko-KR" dirty="0"/>
              <a:t>: DAC</a:t>
            </a:r>
            <a:r>
              <a:rPr lang="ko-KR" altLang="en-US" dirty="0"/>
              <a:t>가 아닌 디지털화 아날로그 출력</a:t>
            </a:r>
            <a:endParaRPr lang="en-US" altLang="ko-KR" dirty="0"/>
          </a:p>
          <a:p>
            <a:pPr marL="4320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  </a:t>
            </a:r>
            <a:r>
              <a:rPr lang="ko-KR" altLang="en-US" dirty="0">
                <a:sym typeface="Wingdings" panose="05000000000000000000" pitchFamily="2" charset="2"/>
              </a:rPr>
              <a:t>추후 학습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F10F0-1EFE-61B2-7EE7-D4522CFCD4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11FD2F-0D0C-2EA5-47A9-74F1481E9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284984"/>
            <a:ext cx="4032448" cy="31273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31623D-1F71-4F75-28D3-FD80279F8346}"/>
              </a:ext>
            </a:extLst>
          </p:cNvPr>
          <p:cNvSpPr/>
          <p:nvPr/>
        </p:nvSpPr>
        <p:spPr>
          <a:xfrm>
            <a:off x="2627784" y="5345508"/>
            <a:ext cx="1224136" cy="5760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4D3D36-B779-D172-9D94-E66D526A506E}"/>
              </a:ext>
            </a:extLst>
          </p:cNvPr>
          <p:cNvSpPr/>
          <p:nvPr/>
        </p:nvSpPr>
        <p:spPr>
          <a:xfrm>
            <a:off x="5356378" y="4799424"/>
            <a:ext cx="1260000" cy="252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6A9D3A-8A71-B02A-A889-D6936422371A}"/>
              </a:ext>
            </a:extLst>
          </p:cNvPr>
          <p:cNvSpPr/>
          <p:nvPr/>
        </p:nvSpPr>
        <p:spPr>
          <a:xfrm>
            <a:off x="5356378" y="5284160"/>
            <a:ext cx="1260000" cy="18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CED9E2-C2A2-7361-674C-A03515A47127}"/>
              </a:ext>
            </a:extLst>
          </p:cNvPr>
          <p:cNvSpPr/>
          <p:nvPr/>
        </p:nvSpPr>
        <p:spPr>
          <a:xfrm>
            <a:off x="5356378" y="5543060"/>
            <a:ext cx="1260000" cy="10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69857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4A06C-881B-4852-FA1B-9EE6A59F2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70536-D821-AEED-AF22-6AE1558C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3FFF9-190F-8C5A-B4E3-C900D5059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ko-KR" altLang="en-US" dirty="0"/>
              <a:t>알아야 할 용어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ko-KR" altLang="en-US" dirty="0"/>
              <a:t>접지</a:t>
            </a:r>
            <a:r>
              <a:rPr lang="en-US" altLang="ko-KR" dirty="0"/>
              <a:t>(Ground)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전압</a:t>
            </a:r>
            <a:r>
              <a:rPr lang="en-US" altLang="ko-KR" dirty="0"/>
              <a:t>(Voltage)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전류</a:t>
            </a:r>
            <a:r>
              <a:rPr lang="en-US" altLang="ko-KR" dirty="0"/>
              <a:t>(Current)</a:t>
            </a:r>
          </a:p>
          <a:p>
            <a:pPr lvl="1">
              <a:lnSpc>
                <a:spcPct val="114000"/>
              </a:lnSpc>
            </a:pP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(Bread Board)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저항</a:t>
            </a:r>
            <a:r>
              <a:rPr lang="en-US" altLang="ko-KR" dirty="0"/>
              <a:t>(Resistor)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입출력핀</a:t>
            </a:r>
            <a:r>
              <a:rPr lang="en-US" altLang="ko-KR" dirty="0"/>
              <a:t>(Input/Output Pin)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옴의 법칙</a:t>
            </a:r>
            <a:r>
              <a:rPr lang="en-US" altLang="ko-KR" dirty="0"/>
              <a:t>(Ohm’s Law)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아날로그</a:t>
            </a:r>
            <a:r>
              <a:rPr lang="en-US" altLang="ko-KR" dirty="0"/>
              <a:t>(Analog)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디지털</a:t>
            </a:r>
            <a:r>
              <a:rPr lang="en-US" altLang="ko-KR" dirty="0"/>
              <a:t>(Digital)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ADC(Analog-to-Digital Converter)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18FD2-937D-A514-CA02-88510603C1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9319148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  <a:spcBef>
                <a:spcPct val="50000"/>
              </a:spcBef>
              <a:defRPr/>
            </a:pPr>
            <a:r>
              <a:rPr lang="ko-KR" altLang="en-US" dirty="0" err="1"/>
              <a:t>전기란</a:t>
            </a:r>
            <a:r>
              <a:rPr lang="en-US" altLang="ko-KR" dirty="0"/>
              <a:t>?</a:t>
            </a:r>
          </a:p>
          <a:p>
            <a:pPr lvl="1" eaLnBrk="1" hangingPunct="1">
              <a:lnSpc>
                <a:spcPct val="85000"/>
              </a:lnSpc>
              <a:spcBef>
                <a:spcPct val="50000"/>
              </a:spcBef>
              <a:defRPr/>
            </a:pPr>
            <a:r>
              <a:rPr lang="ko-KR" altLang="en-US" dirty="0"/>
              <a:t>주요 용어의 정의</a:t>
            </a:r>
            <a:endParaRPr lang="en-US" altLang="ko-KR" dirty="0"/>
          </a:p>
          <a:p>
            <a:pPr eaLnBrk="1" hangingPunct="1">
              <a:lnSpc>
                <a:spcPct val="85000"/>
              </a:lnSpc>
              <a:spcBef>
                <a:spcPct val="50000"/>
              </a:spcBef>
              <a:defRPr/>
            </a:pPr>
            <a:r>
              <a:rPr lang="ko-KR" altLang="en-US" dirty="0"/>
              <a:t>전자회로</a:t>
            </a:r>
            <a:endParaRPr lang="en-US" altLang="ko-KR" dirty="0"/>
          </a:p>
          <a:p>
            <a:pPr lvl="1" eaLnBrk="1" hangingPunct="1">
              <a:lnSpc>
                <a:spcPct val="85000"/>
              </a:lnSpc>
              <a:spcBef>
                <a:spcPct val="50000"/>
              </a:spcBef>
              <a:defRPr/>
            </a:pPr>
            <a:r>
              <a:rPr lang="ko-KR" altLang="en-US" dirty="0" err="1"/>
              <a:t>브레드보드</a:t>
            </a:r>
            <a:endParaRPr lang="en-US" altLang="ko-KR" dirty="0"/>
          </a:p>
          <a:p>
            <a:pPr lvl="1" eaLnBrk="1" hangingPunct="1">
              <a:lnSpc>
                <a:spcPct val="85000"/>
              </a:lnSpc>
              <a:spcBef>
                <a:spcPct val="50000"/>
              </a:spcBef>
              <a:defRPr/>
            </a:pPr>
            <a:r>
              <a:rPr lang="ko-KR" altLang="en-US" dirty="0"/>
              <a:t>소자</a:t>
            </a:r>
            <a:endParaRPr lang="en-US" altLang="ko-KR" dirty="0"/>
          </a:p>
          <a:p>
            <a:pPr lvl="1" eaLnBrk="1" hangingPunct="1">
              <a:lnSpc>
                <a:spcPct val="85000"/>
              </a:lnSpc>
              <a:spcBef>
                <a:spcPct val="50000"/>
              </a:spcBef>
              <a:defRPr/>
            </a:pPr>
            <a:r>
              <a:rPr lang="ko-KR" altLang="en-US" dirty="0"/>
              <a:t>회로도</a:t>
            </a:r>
            <a:endParaRPr lang="en-US" altLang="ko-KR" dirty="0"/>
          </a:p>
          <a:p>
            <a:pPr eaLnBrk="1" hangingPunct="1">
              <a:lnSpc>
                <a:spcPct val="85000"/>
              </a:lnSpc>
              <a:spcBef>
                <a:spcPct val="50000"/>
              </a:spcBef>
              <a:defRPr/>
            </a:pPr>
            <a:r>
              <a:rPr lang="ko-KR" altLang="en-US" dirty="0"/>
              <a:t>전기</a:t>
            </a:r>
            <a:r>
              <a:rPr lang="en-US" altLang="ko-KR" dirty="0"/>
              <a:t> </a:t>
            </a:r>
            <a:r>
              <a:rPr lang="ko-KR" altLang="en-US" dirty="0"/>
              <a:t>관련 기본 법칙</a:t>
            </a:r>
            <a:endParaRPr lang="en-US" altLang="ko-KR" dirty="0"/>
          </a:p>
          <a:p>
            <a:pPr lvl="1" eaLnBrk="1" hangingPunct="1">
              <a:lnSpc>
                <a:spcPct val="85000"/>
              </a:lnSpc>
              <a:spcBef>
                <a:spcPct val="50000"/>
              </a:spcBef>
              <a:defRPr/>
            </a:pPr>
            <a:r>
              <a:rPr lang="ko-KR" altLang="en-US" dirty="0"/>
              <a:t>옴의 법칙</a:t>
            </a:r>
            <a:endParaRPr lang="en-US" altLang="ko-KR" dirty="0"/>
          </a:p>
          <a:p>
            <a:pPr lvl="1" eaLnBrk="1" hangingPunct="1">
              <a:lnSpc>
                <a:spcPct val="85000"/>
              </a:lnSpc>
              <a:spcBef>
                <a:spcPct val="50000"/>
              </a:spcBef>
              <a:defRPr/>
            </a:pPr>
            <a:r>
              <a:rPr lang="ko-KR" altLang="en-US" dirty="0" err="1"/>
              <a:t>키르히호프의</a:t>
            </a:r>
            <a:r>
              <a:rPr lang="ko-KR" altLang="en-US" dirty="0"/>
              <a:t> 법칙</a:t>
            </a:r>
            <a:endParaRPr lang="en-US" altLang="ko-KR" dirty="0"/>
          </a:p>
          <a:p>
            <a:pPr eaLnBrk="1" hangingPunct="1">
              <a:lnSpc>
                <a:spcPct val="85000"/>
              </a:lnSpc>
              <a:spcBef>
                <a:spcPct val="50000"/>
              </a:spcBef>
              <a:defRPr/>
            </a:pPr>
            <a:r>
              <a:rPr lang="ko-KR" altLang="en-US" dirty="0"/>
              <a:t>아날로그 신호와 디지털 신호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A63119-A075-4A06-B8B9-191AF54DF5F5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5" name="Picture 4" descr="PE01460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5" y="2830822"/>
            <a:ext cx="2611016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28788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 응답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No question, no learning !!!</a:t>
            </a:r>
          </a:p>
          <a:p>
            <a:pPr eaLnBrk="1" hangingPunct="1">
              <a:defRPr/>
            </a:pPr>
            <a:r>
              <a:rPr lang="en-US" altLang="ko-KR" dirty="0"/>
              <a:t>No dumb question !!!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here to be interrupted.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an interrupt-driven professor.</a:t>
            </a:r>
          </a:p>
          <a:p>
            <a:pPr eaLnBrk="1" hangingPunct="1">
              <a:defRPr/>
            </a:pPr>
            <a:r>
              <a:rPr lang="en-US" altLang="ko-KR" dirty="0"/>
              <a:t>I teach less, students learn more.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A63119-A075-4A06-B8B9-191AF54DF5F5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31" y="3501008"/>
            <a:ext cx="3160770" cy="278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055139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0D89F-7ADB-4443-B606-6F7A89256BA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68760"/>
            <a:ext cx="6048672" cy="4334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96880" y="5840160"/>
            <a:ext cx="2750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&lt;The Red Flag Act, 1865&gt;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B68D4D0-35BD-4A8F-9272-99749F1F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지킬 것인가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바꿀 것인가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940536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8C69D1-562B-4BA3-B970-F557F7173233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4643438"/>
            <a:ext cx="38925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981075"/>
            <a:ext cx="9144000" cy="551973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본 강좌를 성공적으로 이수하면 학생들은</a:t>
            </a:r>
            <a:r>
              <a:rPr lang="ko-KR" altLang="en-US" sz="2800" dirty="0"/>
              <a:t> 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전기의</a:t>
            </a:r>
            <a:r>
              <a:rPr lang="en-US" altLang="ko-KR" dirty="0"/>
              <a:t> </a:t>
            </a:r>
            <a:r>
              <a:rPr lang="ko-KR" altLang="en-US" dirty="0"/>
              <a:t>개념에 대해 설명할 수 있다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전자소자와 전자회로에 대해 설명할 수 있다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옴의 법칙</a:t>
            </a:r>
            <a:r>
              <a:rPr lang="en-US" altLang="ko-KR" dirty="0"/>
              <a:t>(Ohm’s Law)</a:t>
            </a:r>
            <a:r>
              <a:rPr lang="ko-KR" altLang="en-US" dirty="0"/>
              <a:t>에 대해 설명할 수 있다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 err="1"/>
              <a:t>키르히호프의</a:t>
            </a:r>
            <a:r>
              <a:rPr lang="ko-KR" altLang="en-US" dirty="0"/>
              <a:t> 법칙</a:t>
            </a:r>
            <a:r>
              <a:rPr lang="en-US" altLang="ko-KR" dirty="0"/>
              <a:t>(Kirchhoff’s Law)</a:t>
            </a:r>
            <a:r>
              <a:rPr lang="ko-KR" altLang="en-US" dirty="0"/>
              <a:t>과 전압분배에 대해 설명할 수 있다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아날로그</a:t>
            </a:r>
            <a:r>
              <a:rPr lang="en-US" altLang="ko-KR" dirty="0"/>
              <a:t> </a:t>
            </a:r>
            <a:r>
              <a:rPr lang="ko-KR" altLang="en-US" dirty="0"/>
              <a:t>신호와 디지털 신호를 구분할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765261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58046-AE42-4873-880A-05587A35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전기의 개념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6855C-BC78-47A1-B1A5-D1D15109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전기의 정의</a:t>
            </a:r>
            <a:endParaRPr lang="en-US" altLang="ko-KR" dirty="0"/>
          </a:p>
          <a:p>
            <a:pPr lvl="1"/>
            <a:r>
              <a:rPr lang="ko-KR" altLang="en-US" i="0" dirty="0">
                <a:effectLst/>
              </a:rPr>
              <a:t>전기</a:t>
            </a:r>
            <a:r>
              <a:rPr lang="en-US" altLang="ko-KR" i="0" dirty="0">
                <a:effectLst/>
              </a:rPr>
              <a:t>(</a:t>
            </a:r>
            <a:r>
              <a:rPr lang="ko-KR" altLang="en-US" i="0" dirty="0">
                <a:effectLst/>
              </a:rPr>
              <a:t>電氣</a:t>
            </a:r>
            <a:r>
              <a:rPr lang="en-US" altLang="ko-KR" i="0" dirty="0">
                <a:effectLst/>
              </a:rPr>
              <a:t>, Electricity)</a:t>
            </a:r>
          </a:p>
          <a:p>
            <a:pPr lvl="2"/>
            <a:r>
              <a:rPr lang="ko-KR" altLang="en-US" dirty="0"/>
              <a:t>전하 존</a:t>
            </a:r>
            <a:r>
              <a:rPr lang="ko-KR" altLang="en-US" i="0" dirty="0">
                <a:effectLst/>
              </a:rPr>
              <a:t>재 및 흐름과 관련된 </a:t>
            </a:r>
            <a:r>
              <a:rPr lang="ko-KR" altLang="en-US" dirty="0"/>
              <a:t>물리현상 </a:t>
            </a:r>
            <a:r>
              <a:rPr lang="en-US" altLang="ko-KR" dirty="0"/>
              <a:t>: </a:t>
            </a:r>
            <a:r>
              <a:rPr lang="ko-KR" altLang="en-US" dirty="0"/>
              <a:t>번개</a:t>
            </a:r>
            <a:r>
              <a:rPr lang="en-US" altLang="ko-KR" i="0" dirty="0">
                <a:effectLst/>
              </a:rPr>
              <a:t>, </a:t>
            </a:r>
            <a:r>
              <a:rPr lang="ko-KR" altLang="en-US" dirty="0"/>
              <a:t>정전기</a:t>
            </a:r>
            <a:r>
              <a:rPr lang="en-US" altLang="ko-KR" i="0" dirty="0">
                <a:effectLst/>
              </a:rPr>
              <a:t>, </a:t>
            </a:r>
            <a:r>
              <a:rPr lang="ko-KR" altLang="en-US" dirty="0"/>
              <a:t>전자기 유도</a:t>
            </a:r>
            <a:r>
              <a:rPr lang="en-US" altLang="ko-KR" i="0" dirty="0">
                <a:effectLst/>
              </a:rPr>
              <a:t>, </a:t>
            </a:r>
            <a:r>
              <a:rPr lang="ko-KR" altLang="en-US" dirty="0"/>
              <a:t>전류</a:t>
            </a:r>
            <a:r>
              <a:rPr lang="ko-KR" altLang="en-US" i="0" dirty="0">
                <a:effectLst/>
              </a:rPr>
              <a:t> 등</a:t>
            </a:r>
            <a:endParaRPr lang="en-US" altLang="ko-KR" i="0" dirty="0">
              <a:effectLst/>
            </a:endParaRPr>
          </a:p>
          <a:p>
            <a:pPr lvl="2"/>
            <a:r>
              <a:rPr lang="ko-KR" altLang="en-US" dirty="0"/>
              <a:t>원자핵 구조의 자유전자의 흐름에 기인</a:t>
            </a:r>
            <a:endParaRPr lang="en-US" altLang="ko-KR" i="0" dirty="0">
              <a:effectLst/>
            </a:endParaRPr>
          </a:p>
          <a:p>
            <a:pPr lvl="1"/>
            <a:r>
              <a:rPr lang="ko-KR" altLang="en-US" dirty="0"/>
              <a:t>전기에너지</a:t>
            </a:r>
            <a:endParaRPr lang="en-US" altLang="ko-KR" dirty="0"/>
          </a:p>
          <a:p>
            <a:pPr lvl="2"/>
            <a:r>
              <a:rPr lang="ko-KR" altLang="en-US" dirty="0"/>
              <a:t>발전소</a:t>
            </a:r>
            <a:r>
              <a:rPr lang="en-US" altLang="ko-KR" dirty="0"/>
              <a:t>(</a:t>
            </a:r>
            <a:r>
              <a:rPr lang="ko-KR" altLang="en-US" dirty="0"/>
              <a:t>화력</a:t>
            </a:r>
            <a:r>
              <a:rPr lang="en-US" altLang="ko-KR" dirty="0"/>
              <a:t>, </a:t>
            </a:r>
            <a:r>
              <a:rPr lang="ko-KR" altLang="en-US" dirty="0"/>
              <a:t>수력</a:t>
            </a:r>
            <a:r>
              <a:rPr lang="en-US" altLang="ko-KR" dirty="0"/>
              <a:t>, </a:t>
            </a:r>
            <a:r>
              <a:rPr lang="ko-KR" altLang="en-US" dirty="0"/>
              <a:t>원자력</a:t>
            </a:r>
            <a:r>
              <a:rPr lang="en-US" altLang="ko-KR" dirty="0"/>
              <a:t>, </a:t>
            </a:r>
            <a:r>
              <a:rPr lang="ko-KR" altLang="en-US" dirty="0"/>
              <a:t>풍력</a:t>
            </a:r>
            <a:r>
              <a:rPr lang="en-US" altLang="ko-KR" dirty="0"/>
              <a:t>, </a:t>
            </a:r>
            <a:r>
              <a:rPr lang="ko-KR" altLang="en-US" dirty="0"/>
              <a:t>조력</a:t>
            </a:r>
            <a:r>
              <a:rPr lang="en-US" altLang="ko-KR" dirty="0"/>
              <a:t>)</a:t>
            </a:r>
            <a:r>
              <a:rPr lang="ko-KR" altLang="en-US" dirty="0"/>
              <a:t>에서 생성하여 재가공을 거쳐 공급</a:t>
            </a:r>
            <a:endParaRPr lang="en-US" altLang="ko-KR" dirty="0"/>
          </a:p>
          <a:p>
            <a:pPr lvl="2"/>
            <a:r>
              <a:rPr lang="ko-KR" altLang="en-US" dirty="0"/>
              <a:t>건전지</a:t>
            </a:r>
            <a:r>
              <a:rPr lang="en-US" altLang="ko-KR" dirty="0"/>
              <a:t>, </a:t>
            </a:r>
            <a:r>
              <a:rPr lang="ko-KR" altLang="en-US" dirty="0"/>
              <a:t>배터리 등을 통해 공급됨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2E74F-214F-4CD3-9500-F1D5718FD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F9DD9F-3C8D-417B-9B88-9E2AB558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4237679"/>
            <a:ext cx="1871592" cy="19741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CCA0FB-3006-4E52-9BCC-E5D77182960C}"/>
              </a:ext>
            </a:extLst>
          </p:cNvPr>
          <p:cNvSpPr txBox="1"/>
          <p:nvPr/>
        </p:nvSpPr>
        <p:spPr>
          <a:xfrm>
            <a:off x="6621498" y="6236415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(Au)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원자구조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1BA81D-9532-D803-07E4-70FB3F89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419356"/>
            <a:ext cx="1584176" cy="1767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A06C02-ABA0-0800-AD65-3B04BB558773}"/>
              </a:ext>
            </a:extLst>
          </p:cNvPr>
          <p:cNvSpPr txBox="1"/>
          <p:nvPr/>
        </p:nvSpPr>
        <p:spPr>
          <a:xfrm>
            <a:off x="1447681" y="6211873"/>
            <a:ext cx="3134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보어모델에 의한 수소원자 및 수소분자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53F8EC-0EBA-D14C-5DDE-A20608556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440" y="4725144"/>
            <a:ext cx="2167105" cy="126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77667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58046-AE42-4873-880A-05587A35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전기의 개념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6855C-BC78-47A1-B1A5-D1D15109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직류와 교류</a:t>
            </a:r>
            <a:endParaRPr lang="en-US" altLang="ko-KR" dirty="0"/>
          </a:p>
          <a:p>
            <a:pPr lvl="1"/>
            <a:r>
              <a:rPr lang="ko-KR" altLang="en-US" dirty="0"/>
              <a:t>직류</a:t>
            </a:r>
            <a:r>
              <a:rPr lang="en-US" altLang="ko-KR" dirty="0"/>
              <a:t>(DC; Direct Current)</a:t>
            </a:r>
          </a:p>
          <a:p>
            <a:pPr lvl="2"/>
            <a:r>
              <a:rPr lang="ko-KR" altLang="en-US" dirty="0"/>
              <a:t>시간이 흘러도 일정한 전압을 유지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건전지</a:t>
            </a:r>
            <a:endParaRPr lang="en-US" altLang="ko-KR" dirty="0"/>
          </a:p>
          <a:p>
            <a:pPr lvl="1"/>
            <a:r>
              <a:rPr lang="ko-KR" altLang="en-US" dirty="0"/>
              <a:t>교류</a:t>
            </a:r>
            <a:r>
              <a:rPr lang="en-US" altLang="ko-KR" dirty="0"/>
              <a:t>(AC; Alternating Current)</a:t>
            </a:r>
          </a:p>
          <a:p>
            <a:pPr lvl="2"/>
            <a:r>
              <a:rPr lang="ko-KR" altLang="en-US" dirty="0"/>
              <a:t>시간의 흐름에 따라 전압의 극성이</a:t>
            </a:r>
            <a:r>
              <a:rPr lang="en-US" altLang="ko-KR" dirty="0"/>
              <a:t> </a:t>
            </a:r>
            <a:r>
              <a:rPr lang="ko-KR" altLang="en-US" dirty="0"/>
              <a:t>양</a:t>
            </a:r>
            <a:r>
              <a:rPr lang="en-US" altLang="ko-KR" dirty="0"/>
              <a:t>(+)</a:t>
            </a:r>
            <a:r>
              <a:rPr lang="ko-KR" altLang="en-US" dirty="0"/>
              <a:t>과 음</a:t>
            </a:r>
            <a:r>
              <a:rPr lang="en-US" altLang="ko-KR" dirty="0"/>
              <a:t>(-)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교대로 가짐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가정용 전원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발전기로 생성된 전원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2E74F-214F-4CD3-9500-F1D5718FD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29DDC-7B4D-4F1D-A224-238660011CBF}"/>
              </a:ext>
            </a:extLst>
          </p:cNvPr>
          <p:cNvSpPr txBox="1"/>
          <p:nvPr/>
        </p:nvSpPr>
        <p:spPr>
          <a:xfrm>
            <a:off x="3971405" y="6188534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직류와 교류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A7CDC0A-05F7-4DC1-9A77-B0B71A8A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97" y="4149080"/>
            <a:ext cx="5371429" cy="18380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62588B-0463-4BAD-BBF3-5E71AA80D580}"/>
              </a:ext>
            </a:extLst>
          </p:cNvPr>
          <p:cNvSpPr txBox="1"/>
          <p:nvPr/>
        </p:nvSpPr>
        <p:spPr>
          <a:xfrm>
            <a:off x="1478962" y="422623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607C7-A43E-4397-8FDC-F734CF257E82}"/>
              </a:ext>
            </a:extLst>
          </p:cNvPr>
          <p:cNvSpPr txBox="1"/>
          <p:nvPr/>
        </p:nvSpPr>
        <p:spPr>
          <a:xfrm>
            <a:off x="4430942" y="422623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27C012-AC63-46F4-AD4F-A9A807D45CE6}"/>
              </a:ext>
            </a:extLst>
          </p:cNvPr>
          <p:cNvSpPr txBox="1"/>
          <p:nvPr/>
        </p:nvSpPr>
        <p:spPr>
          <a:xfrm>
            <a:off x="7153037" y="498158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E6F02-AF6E-42BC-B698-677E0C6DC739}"/>
              </a:ext>
            </a:extLst>
          </p:cNvPr>
          <p:cNvSpPr txBox="1"/>
          <p:nvPr/>
        </p:nvSpPr>
        <p:spPr>
          <a:xfrm>
            <a:off x="4223240" y="498158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D3D36-77D0-4E4D-9D59-E6B6FE24E490}"/>
              </a:ext>
            </a:extLst>
          </p:cNvPr>
          <p:cNvSpPr txBox="1"/>
          <p:nvPr/>
        </p:nvSpPr>
        <p:spPr>
          <a:xfrm>
            <a:off x="2699792" y="5785776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직류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(DC)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C8479-9301-4901-A0B4-150A1886A2BA}"/>
              </a:ext>
            </a:extLst>
          </p:cNvPr>
          <p:cNvSpPr txBox="1"/>
          <p:nvPr/>
        </p:nvSpPr>
        <p:spPr>
          <a:xfrm>
            <a:off x="5787973" y="5833966"/>
            <a:ext cx="805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교류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(AC)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44542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58046-AE42-4873-880A-05587A35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전기의 개념</a:t>
            </a:r>
            <a:r>
              <a:rPr lang="en-US" altLang="ko-KR" dirty="0"/>
              <a:t>(3)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E46855C-BC78-47A1-B1A5-D1D151090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전기 관련 중요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용어 정리</a:t>
                </a:r>
                <a:endParaRPr lang="en-US" altLang="ko-KR" dirty="0"/>
              </a:p>
              <a:p>
                <a:pPr lvl="1"/>
                <a:r>
                  <a:rPr lang="ko-KR" altLang="en-US" i="0" dirty="0">
                    <a:effectLst/>
                    <a:latin typeface="Arial" panose="020B0604020202020204" pitchFamily="34" charset="0"/>
                  </a:rPr>
                  <a:t>전하</a:t>
                </a:r>
                <a:r>
                  <a:rPr lang="en-US" altLang="ko-KR" i="0" dirty="0">
                    <a:effectLst/>
                    <a:latin typeface="Arial" panose="020B0604020202020204" pitchFamily="34" charset="0"/>
                  </a:rPr>
                  <a:t>(Charge) :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일부 </a:t>
                </a:r>
                <a:r>
                  <a:rPr lang="ko-KR" altLang="en-US" b="0" dirty="0" err="1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</a:rPr>
                  <a:t>아원자</a:t>
                </a:r>
                <a:r>
                  <a:rPr lang="ko-KR" altLang="en-US" b="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</a:rPr>
                  <a:t> 입자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가 </a:t>
                </a:r>
                <a:r>
                  <a:rPr lang="ko-KR" altLang="en-US" b="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</a:rPr>
                  <a:t>전자기 상호작용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을 결정하는 능력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.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양전하와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음전하가 있음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.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가장 주된 전하는 원자로부터 탈출한 자유전자</a:t>
                </a:r>
                <a:endParaRPr lang="en-US" altLang="ko-KR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ko-KR" altLang="en-US" dirty="0">
                    <a:latin typeface="Arial" panose="020B0604020202020204" pitchFamily="34" charset="0"/>
                  </a:rPr>
                  <a:t>접지</a:t>
                </a:r>
                <a:r>
                  <a:rPr lang="en-US" altLang="ko-KR" i="0" dirty="0">
                    <a:effectLst/>
                    <a:latin typeface="Arial" panose="020B0604020202020204" pitchFamily="34" charset="0"/>
                  </a:rPr>
                  <a:t>(Ground, Earth) :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전기 회로나 전기 기기 등을 도체로 땅에 연결</a:t>
                </a:r>
                <a:r>
                  <a:rPr lang="ko-KR" altLang="en-US" b="0" dirty="0">
                    <a:solidFill>
                      <a:schemeClr val="bg1">
                        <a:lumMod val="50000"/>
                      </a:schemeClr>
                    </a:solidFill>
                    <a:latin typeface="Apple SD Gothic Neo"/>
                  </a:rPr>
                  <a:t>한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 것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.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이상 전압 발생시에도 고장 전류를 흘려 보내 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0[V]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전위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유지 </a:t>
                </a:r>
                <a:endParaRPr lang="en-US" altLang="ko-KR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Apple SD Gothic Neo"/>
                </a:endParaRPr>
              </a:p>
              <a:p>
                <a:pPr lvl="1"/>
                <a:r>
                  <a:rPr lang="ko-KR" altLang="en-US" i="0" dirty="0">
                    <a:effectLst/>
                    <a:latin typeface="Arial" panose="020B0604020202020204" pitchFamily="34" charset="0"/>
                  </a:rPr>
                  <a:t>전위</a:t>
                </a:r>
                <a:r>
                  <a:rPr lang="en-US" altLang="ko-KR" i="0" dirty="0">
                    <a:effectLst/>
                    <a:latin typeface="Arial" panose="020B0604020202020204" pitchFamily="34" charset="0"/>
                  </a:rPr>
                  <a:t>(Electronic Potential) :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시간에 따라 변하지 않는 전기장에서 단위 전하가 가지게 되는 전기적 위치 에너지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.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단위는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 V(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볼트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pple SD Gothic Neo"/>
                  </a:rPr>
                  <a:t>)</a:t>
                </a:r>
              </a:p>
              <a:p>
                <a:pPr lvl="1"/>
                <a:r>
                  <a:rPr lang="ko-KR" altLang="en-US" i="0" dirty="0">
                    <a:effectLst/>
                    <a:latin typeface="Arial" panose="020B0604020202020204" pitchFamily="34" charset="0"/>
                  </a:rPr>
                  <a:t>전압</a:t>
                </a:r>
                <a:r>
                  <a:rPr lang="en-US" altLang="ko-KR" i="0" dirty="0">
                    <a:effectLst/>
                    <a:latin typeface="Arial" panose="020B0604020202020204" pitchFamily="34" charset="0"/>
                  </a:rPr>
                  <a:t>(Voltage) :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전기장에서 전하가 갖는 전위차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(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電位差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).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기호는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 혹은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,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단위</a:t>
                </a:r>
                <a:r>
                  <a:rPr lang="ko-KR" altLang="en-US" b="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</a:rPr>
                  <a:t>는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V(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볼트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).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endParaRPr lang="en-US" altLang="ko-KR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ko-KR" altLang="en-US" i="0" dirty="0">
                    <a:effectLst/>
                    <a:latin typeface="Arial" panose="020B0604020202020204" pitchFamily="34" charset="0"/>
                  </a:rPr>
                  <a:t>전류</a:t>
                </a:r>
                <a:r>
                  <a:rPr lang="en-US" altLang="ko-KR" i="0" dirty="0">
                    <a:effectLst/>
                    <a:latin typeface="Arial" panose="020B0604020202020204" pitchFamily="34" charset="0"/>
                  </a:rPr>
                  <a:t>(Current) :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대전된 입자들의 운동 또는 흐름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.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금속에서는 자유전자의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흐름이 전류를 형성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,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전자는 음의 전하를 띄므로 전자의 운동방향과 전류의 방향은 반대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.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기호는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혹은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, 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단위는 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A(</a:t>
                </a:r>
                <a:r>
                  <a:rPr lang="ko-KR" altLang="en-US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암페어</a:t>
                </a:r>
                <a:r>
                  <a:rPr lang="en-US" altLang="ko-KR" b="0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)</a:t>
                </a:r>
              </a:p>
              <a:p>
                <a:pPr lvl="1"/>
                <a:endParaRPr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E46855C-BC78-47A1-B1A5-D1D151090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4" t="-3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2E74F-214F-4CD3-9500-F1D5718FD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3578823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3B064-5723-0BFB-D07F-F83F7437F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AEBC5-F156-5097-8A6A-8259D363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전기의 개념</a:t>
            </a:r>
            <a:r>
              <a:rPr lang="en-US" altLang="ko-KR" dirty="0"/>
              <a:t>(4)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2EA3036-5ECB-2466-D628-78EFAE6F9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전기 관련 중요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용어 정리</a:t>
                </a:r>
                <a:endParaRPr lang="en-US" altLang="ko-KR" dirty="0"/>
              </a:p>
              <a:p>
                <a:pPr lvl="1">
                  <a:lnSpc>
                    <a:spcPct val="114000"/>
                  </a:lnSpc>
                </a:pPr>
                <a:r>
                  <a:rPr lang="ko-KR" altLang="en-US" i="0" dirty="0">
                    <a:effectLst/>
                    <a:latin typeface="Arial" panose="020B0604020202020204" pitchFamily="34" charset="0"/>
                  </a:rPr>
                  <a:t>전력</a:t>
                </a:r>
                <a:r>
                  <a:rPr lang="en-US" altLang="ko-KR" i="0" dirty="0">
                    <a:effectLst/>
                    <a:latin typeface="Arial" panose="020B0604020202020204" pitchFamily="34" charset="0"/>
                  </a:rPr>
                  <a:t>(Electric Power) : 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전기 회로에 의해 </a:t>
                </a:r>
                <a:r>
                  <a:rPr kumimoji="0" lang="ko-KR" altLang="en-US" b="0" dirty="0">
                    <a:solidFill>
                      <a:schemeClr val="bg1">
                        <a:lumMod val="50000"/>
                      </a:schemeClr>
                    </a:solidFill>
                    <a:latin typeface="Arial Unicode MS"/>
                    <a:ea typeface="inherit"/>
                  </a:rPr>
                  <a:t>단위시간당 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전기에너지 전달비율</a:t>
                </a:r>
                <a:r>
                  <a:rPr kumimoji="0" lang="en-US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. </a:t>
                </a:r>
                <a:r>
                  <a:rPr kumimoji="0" lang="ko-KR" altLang="en-US" b="0" dirty="0">
                    <a:solidFill>
                      <a:schemeClr val="bg1">
                        <a:lumMod val="50000"/>
                      </a:schemeClr>
                    </a:solidFill>
                    <a:latin typeface="Arial Unicode MS"/>
                    <a:ea typeface="inherit"/>
                  </a:rPr>
                  <a:t>전력 </a:t>
                </a:r>
                <a14:m>
                  <m:oMath xmlns:m="http://schemas.openxmlformats.org/officeDocument/2006/math">
                    <m:r>
                      <a:rPr kumimoji="0"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inherit"/>
                      </a:rPr>
                      <m:t>𝑃</m:t>
                    </m:r>
                    <m:r>
                      <a:rPr kumimoji="0"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inherit"/>
                      </a:rPr>
                      <m:t>=</m:t>
                    </m:r>
                    <m:r>
                      <a:rPr kumimoji="0"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inherit"/>
                      </a:rPr>
                      <m:t>𝑉</m:t>
                    </m:r>
                    <m:r>
                      <a:rPr kumimoji="0"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0" lang="ko-KR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로 계산하며</a:t>
                </a:r>
                <a:r>
                  <a:rPr kumimoji="0" lang="en-US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, 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SI 단위는 </a:t>
                </a:r>
                <a:r>
                  <a:rPr kumimoji="0" lang="en-US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W(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와트</a:t>
                </a:r>
                <a:r>
                  <a:rPr kumimoji="0" lang="en-US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, W = J/s = </a:t>
                </a:r>
                <a:r>
                  <a:rPr kumimoji="0" lang="en-US" altLang="ko-KR" b="0" dirty="0">
                    <a:solidFill>
                      <a:schemeClr val="bg1">
                        <a:lumMod val="50000"/>
                      </a:schemeClr>
                    </a:solidFill>
                    <a:latin typeface="Arial Unicode MS"/>
                    <a:ea typeface="inherit"/>
                  </a:rPr>
                  <a:t>AV</a:t>
                </a:r>
                <a:r>
                  <a:rPr kumimoji="0" lang="en-US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)</a:t>
                </a:r>
                <a:r>
                  <a:rPr kumimoji="0" lang="ko-KR" altLang="ko-KR" sz="7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endParaRPr kumimoji="0" lang="en-US" altLang="ko-KR" sz="7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  <a:p>
                <a:pPr lvl="1">
                  <a:lnSpc>
                    <a:spcPct val="114000"/>
                  </a:lnSpc>
                </a:pPr>
                <a:r>
                  <a:rPr lang="ko-KR" altLang="en-US" i="0" dirty="0">
                    <a:effectLst/>
                    <a:latin typeface="Arial" panose="020B0604020202020204" pitchFamily="34" charset="0"/>
                  </a:rPr>
                  <a:t>전력</a:t>
                </a:r>
                <a:r>
                  <a:rPr lang="ko-KR" altLang="en-US" dirty="0">
                    <a:latin typeface="Arial" panose="020B0604020202020204" pitchFamily="34" charset="0"/>
                  </a:rPr>
                  <a:t>량</a:t>
                </a:r>
                <a:r>
                  <a:rPr lang="en-US" altLang="ko-KR" i="0" dirty="0">
                    <a:effectLst/>
                    <a:latin typeface="Arial" panose="020B0604020202020204" pitchFamily="34" charset="0"/>
                  </a:rPr>
                  <a:t>(Electric Energy) : </a:t>
                </a:r>
                <a:r>
                  <a:rPr kumimoji="0" lang="ko-KR" altLang="en-US" b="0" dirty="0">
                    <a:solidFill>
                      <a:schemeClr val="bg1">
                        <a:lumMod val="50000"/>
                      </a:schemeClr>
                    </a:solidFill>
                    <a:latin typeface="Arial Unicode MS"/>
                    <a:ea typeface="inherit"/>
                  </a:rPr>
                  <a:t>일정 시간 동안 사용한 전력의 양</a:t>
                </a:r>
                <a:r>
                  <a:rPr kumimoji="0" lang="en-US" altLang="ko-KR" b="0" dirty="0">
                    <a:solidFill>
                      <a:schemeClr val="bg1">
                        <a:lumMod val="50000"/>
                      </a:schemeClr>
                    </a:solidFill>
                    <a:latin typeface="Arial Unicode MS"/>
                    <a:ea typeface="inherit"/>
                  </a:rPr>
                  <a:t>, </a:t>
                </a:r>
                <a:r>
                  <a:rPr kumimoji="0" lang="ko-KR" altLang="en-US" b="0" dirty="0">
                    <a:solidFill>
                      <a:schemeClr val="bg1">
                        <a:lumMod val="50000"/>
                      </a:schemeClr>
                    </a:solidFill>
                    <a:latin typeface="Arial Unicode MS"/>
                    <a:ea typeface="inherit"/>
                  </a:rPr>
                  <a:t>전기요금 산정 기준</a:t>
                </a:r>
                <a:r>
                  <a:rPr kumimoji="0" lang="en-US" altLang="ko-KR" b="0" dirty="0">
                    <a:solidFill>
                      <a:schemeClr val="bg1">
                        <a:lumMod val="50000"/>
                      </a:schemeClr>
                    </a:solidFill>
                    <a:latin typeface="Arial Unicode MS"/>
                    <a:ea typeface="inherit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inherit"/>
                      </a:rPr>
                      <m:t>𝑊</m:t>
                    </m:r>
                    <m:r>
                      <a:rPr kumimoji="0"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inherit"/>
                      </a:rPr>
                      <m:t>=</m:t>
                    </m:r>
                    <m:r>
                      <a:rPr kumimoji="0"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inherit"/>
                      </a:rPr>
                      <m:t>𝑃</m:t>
                    </m:r>
                    <m:r>
                      <a:rPr kumimoji="0"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ko-K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0" lang="en-US" altLang="ko-KR" b="0" dirty="0">
                    <a:solidFill>
                      <a:schemeClr val="bg1">
                        <a:lumMod val="50000"/>
                      </a:schemeClr>
                    </a:solidFill>
                    <a:latin typeface="Arial Unicode MS"/>
                    <a:ea typeface="inherit"/>
                  </a:rPr>
                  <a:t>,  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SI 단위는 </a:t>
                </a:r>
                <a:r>
                  <a:rPr kumimoji="0" lang="en-US" altLang="ko-KR" sz="2000" b="0" i="0" u="none" strike="noStrike" cap="none" normalizeH="0" baseline="0" dirty="0" err="1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Wh</a:t>
                </a:r>
                <a:r>
                  <a:rPr kumimoji="0" lang="en-US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(</a:t>
                </a:r>
                <a:r>
                  <a:rPr kumimoji="0" lang="ko-KR" altLang="ko-KR" sz="2000" b="0" i="0" u="none" strike="noStrike" cap="none" normalizeH="0" baseline="0" dirty="0" err="1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와트</a:t>
                </a:r>
                <a:r>
                  <a:rPr kumimoji="0" lang="ko-KR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시</a:t>
                </a:r>
                <a:r>
                  <a:rPr kumimoji="0" lang="en-US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) </a:t>
                </a:r>
                <a:r>
                  <a:rPr kumimoji="0" lang="ko-KR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혹은</a:t>
                </a:r>
                <a:r>
                  <a:rPr kumimoji="0" lang="en-US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 kWh(</a:t>
                </a:r>
                <a:r>
                  <a:rPr kumimoji="0" lang="ko-KR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킬로와트시</a:t>
                </a:r>
                <a:r>
                  <a:rPr kumimoji="0" lang="en-US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 Unicode MS"/>
                    <a:ea typeface="inherit"/>
                  </a:rPr>
                  <a:t>)</a:t>
                </a:r>
                <a:r>
                  <a:rPr kumimoji="0" lang="ko-KR" altLang="ko-KR" sz="7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endPara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ko-KR" altLang="en-US" dirty="0"/>
                  <a:t>정격</a:t>
                </a:r>
                <a:r>
                  <a:rPr lang="en-US" altLang="ko-KR" dirty="0"/>
                  <a:t>(rated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voltage, rated current, </a:t>
                </a:r>
              </a:p>
              <a:p>
                <a:pPr marL="432000" lvl="1" indent="0">
                  <a:buNone/>
                </a:pPr>
                <a:r>
                  <a:rPr lang="en-US" altLang="ko-KR" dirty="0"/>
                  <a:t>   rated power) : </a:t>
                </a:r>
                <a:r>
                  <a:rPr lang="ko-KR" alt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전자제품이나 부품들을 </a:t>
                </a:r>
                <a:endParaRPr lang="en-US" altLang="ko-KR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32000" lvl="1" indent="0">
                  <a:buNone/>
                </a:pPr>
                <a:r>
                  <a:rPr lang="en-US" altLang="ko-KR" b="0" dirty="0">
                    <a:solidFill>
                      <a:schemeClr val="bg1">
                        <a:lumMod val="50000"/>
                      </a:schemeClr>
                    </a:solidFill>
                  </a:rPr>
                  <a:t>   </a:t>
                </a:r>
                <a:r>
                  <a:rPr lang="ko-KR" alt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사용할 수 있는 전기의 세기</a:t>
                </a:r>
                <a:r>
                  <a:rPr lang="en-US" altLang="ko-KR" b="0" dirty="0">
                    <a:solidFill>
                      <a:schemeClr val="bg1">
                        <a:lumMod val="50000"/>
                      </a:schemeClr>
                    </a:solidFill>
                  </a:rPr>
                  <a:t>, </a:t>
                </a:r>
                <a:r>
                  <a:rPr lang="ko-KR" alt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이를 초과</a:t>
                </a:r>
                <a:endParaRPr lang="en-US" altLang="ko-KR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32000" lvl="1" indent="0">
                  <a:buNone/>
                </a:pPr>
                <a:r>
                  <a:rPr lang="en-US" altLang="ko-KR" b="0" dirty="0">
                    <a:solidFill>
                      <a:schemeClr val="bg1">
                        <a:lumMod val="50000"/>
                      </a:schemeClr>
                    </a:solidFill>
                  </a:rPr>
                  <a:t>   </a:t>
                </a:r>
                <a:r>
                  <a:rPr lang="ko-KR" alt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하면 고장이나 화재 발생 가능성이 있음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2EA3036-5ECB-2466-D628-78EFAE6F9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4" t="-331" r="-2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C7909-214A-DBCF-4296-87BFC54B15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3A5E95-24BD-9A52-E566-CE9952F50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75" y="3230837"/>
            <a:ext cx="3024336" cy="3196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73022-5F37-7DE7-1F91-A47DCF5BFC8C}"/>
              </a:ext>
            </a:extLst>
          </p:cNvPr>
          <p:cNvSpPr txBox="1"/>
          <p:nvPr/>
        </p:nvSpPr>
        <p:spPr>
          <a:xfrm>
            <a:off x="6765703" y="6119864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전력량계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132028"/>
      </p:ext>
    </p:extLst>
  </p:cSld>
  <p:clrMapOvr>
    <a:masterClrMapping/>
  </p:clrMapOvr>
  <p:transition>
    <p:zo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|5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8.1"/>
</p:tagLst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22462</TotalTime>
  <Words>2418</Words>
  <Application>Microsoft Office PowerPoint</Application>
  <PresentationFormat>화면 슬라이드 쇼(4:3)</PresentationFormat>
  <Paragraphs>421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Apple SD Gothic Neo</vt:lpstr>
      <vt:lpstr>Arial Unicode MS</vt:lpstr>
      <vt:lpstr>HY견고딕</vt:lpstr>
      <vt:lpstr>굴림</vt:lpstr>
      <vt:lpstr>맑은 고딕</vt:lpstr>
      <vt:lpstr>휴먼엑스포</vt:lpstr>
      <vt:lpstr>Arial</vt:lpstr>
      <vt:lpstr>Cambria Math</vt:lpstr>
      <vt:lpstr>Symbol</vt:lpstr>
      <vt:lpstr>Times New Roman</vt:lpstr>
      <vt:lpstr>Wingdings</vt:lpstr>
      <vt:lpstr>기본 디자인</vt:lpstr>
      <vt:lpstr>기초전기전자 (Basic Electronics)</vt:lpstr>
      <vt:lpstr>PowerPoint 프레젠테이션</vt:lpstr>
      <vt:lpstr>행복한 경영이야기(www.happyceo.or.kr)</vt:lpstr>
      <vt:lpstr>지킬 것인가? 바꿀 것인가?</vt:lpstr>
      <vt:lpstr>학습목표</vt:lpstr>
      <vt:lpstr>전기의 개념(1)</vt:lpstr>
      <vt:lpstr>전기의 개념(2)</vt:lpstr>
      <vt:lpstr>전기의 개념(3)</vt:lpstr>
      <vt:lpstr>전기의 개념(4)</vt:lpstr>
      <vt:lpstr>전기의 개념(5)</vt:lpstr>
      <vt:lpstr>전기의 개념(6)</vt:lpstr>
      <vt:lpstr>전기의 개념(7)</vt:lpstr>
      <vt:lpstr>전자회로(Electronic Circuit)</vt:lpstr>
      <vt:lpstr>전자회로(Electronic Circuit)</vt:lpstr>
      <vt:lpstr>전자회로(Electronic Circuit)</vt:lpstr>
      <vt:lpstr>전자회로(Electronic Circuit)</vt:lpstr>
      <vt:lpstr>[과제] 저항값 읽기</vt:lpstr>
      <vt:lpstr>전자회로(Electronic Circuit)</vt:lpstr>
      <vt:lpstr>[참고] 빛의 3원색, 물감의 3원색</vt:lpstr>
      <vt:lpstr>전자회로(Electronic Circuit)</vt:lpstr>
      <vt:lpstr>전자회로 구성을 위한 아두이노 핀배열</vt:lpstr>
      <vt:lpstr>[실습1] 아두이노 5V 출력핀을 이용한 LED 점등</vt:lpstr>
      <vt:lpstr>[실습2] 13번 핀을 이용한 LED 점등</vt:lpstr>
      <vt:lpstr>[실습2] 13번 핀을 이용한 LED 점등</vt:lpstr>
      <vt:lpstr>옴의 법칙(Ohm’s Law)</vt:lpstr>
      <vt:lpstr>[예제] 옴의 법칙(Ohm’s Law)</vt:lpstr>
      <vt:lpstr>키르히호프의 법칙(Kirchhoff’s Law)</vt:lpstr>
      <vt:lpstr>키르히호프의 법칙(Kirchhoff’s Law)</vt:lpstr>
      <vt:lpstr>아날로그 신호와 디지털 신호</vt:lpstr>
      <vt:lpstr>아날로그 신호와 디지털 신호</vt:lpstr>
      <vt:lpstr>아두이노의 아날로그 입출력</vt:lpstr>
      <vt:lpstr>과제 </vt:lpstr>
      <vt:lpstr>Summary</vt:lpstr>
      <vt:lpstr>질의 응답</vt:lpstr>
    </vt:vector>
  </TitlesOfParts>
  <Company>두원공과대학 인터넷프로그래밍과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김형래</dc:creator>
  <cp:lastModifiedBy>김형래</cp:lastModifiedBy>
  <cp:revision>487</cp:revision>
  <dcterms:created xsi:type="dcterms:W3CDTF">2003-05-07T20:17:23Z</dcterms:created>
  <dcterms:modified xsi:type="dcterms:W3CDTF">2025-03-10T11:08:49Z</dcterms:modified>
</cp:coreProperties>
</file>